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45897" showSpecialPlsOnTitleSld="0" strictFirstAndLastChars="0">
  <p:sldMasterIdLst>
    <p:sldMasterId id="2147483664" r:id="rId1"/>
  </p:sldMasterIdLst>
  <p:notesMasterIdLst>
    <p:notesMasterId r:id="rId30"/>
  </p:notesMasterIdLst>
  <p:handoutMasterIdLst>
    <p:handoutMasterId r:id="rId31"/>
  </p:handoutMasterIdLst>
  <p:sldIdLst>
    <p:sldId id="649" r:id="rId2"/>
    <p:sldId id="635" r:id="rId3"/>
    <p:sldId id="650" r:id="rId4"/>
    <p:sldId id="653" r:id="rId5"/>
    <p:sldId id="667" r:id="rId6"/>
    <p:sldId id="657" r:id="rId7"/>
    <p:sldId id="655" r:id="rId8"/>
    <p:sldId id="642" r:id="rId9"/>
    <p:sldId id="658" r:id="rId10"/>
    <p:sldId id="663" r:id="rId11"/>
    <p:sldId id="624" r:id="rId12"/>
    <p:sldId id="633" r:id="rId13"/>
    <p:sldId id="625" r:id="rId14"/>
    <p:sldId id="626" r:id="rId15"/>
    <p:sldId id="627" r:id="rId16"/>
    <p:sldId id="644" r:id="rId17"/>
    <p:sldId id="628" r:id="rId18"/>
    <p:sldId id="645" r:id="rId19"/>
    <p:sldId id="665" r:id="rId20"/>
    <p:sldId id="664" r:id="rId21"/>
    <p:sldId id="640" r:id="rId22"/>
    <p:sldId id="661" r:id="rId23"/>
    <p:sldId id="623" r:id="rId24"/>
    <p:sldId id="634" r:id="rId25"/>
    <p:sldId id="662" r:id="rId26"/>
    <p:sldId id="618" r:id="rId27"/>
    <p:sldId id="647" r:id="rId28"/>
    <p:sldId id="613" r:id="rId2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A4762"/>
    <a:srgbClr val="073549"/>
    <a:srgbClr val="01080B"/>
    <a:srgbClr val="3030D4"/>
    <a:srgbClr val="D9D9D9"/>
    <a:srgbClr val="FFFFB9"/>
    <a:srgbClr val="FFFF85"/>
    <a:srgbClr val="C7D5F4"/>
    <a:srgbClr val="62C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2" autoAdjust="0"/>
    <p:restoredTop sz="90886" autoAdjust="0"/>
  </p:normalViewPr>
  <p:slideViewPr>
    <p:cSldViewPr snapToGrid="0">
      <p:cViewPr>
        <p:scale>
          <a:sx n="80" d="100"/>
          <a:sy n="80" d="100"/>
        </p:scale>
        <p:origin x="-72" y="-72"/>
      </p:cViewPr>
      <p:guideLst>
        <p:guide orient="horz" pos="1311"/>
        <p:guide orient="horz" pos="3758"/>
        <p:guide orient="horz" pos="1062"/>
        <p:guide orient="horz" pos="449"/>
        <p:guide orient="horz" pos="2849"/>
        <p:guide orient="horz" pos="2153"/>
        <p:guide orient="horz" pos="5442"/>
        <p:guide orient="horz" pos="1954"/>
        <p:guide pos="219"/>
        <p:guide pos="5551"/>
        <p:guide pos="2879"/>
        <p:guide pos="1521"/>
        <p:guide pos="42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-2264" y="-96"/>
      </p:cViewPr>
      <p:guideLst>
        <p:guide orient="horz" pos="3024"/>
        <p:guide orient="horz" pos="5906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13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8916988"/>
            <a:ext cx="16002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14" name="Text Box 22"/>
          <p:cNvSpPr txBox="1">
            <a:spLocks noChangeArrowheads="1"/>
          </p:cNvSpPr>
          <p:nvPr/>
        </p:nvSpPr>
        <p:spPr bwMode="auto">
          <a:xfrm>
            <a:off x="2922588" y="8988425"/>
            <a:ext cx="40211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lnSpc>
                <a:spcPts val="1100"/>
              </a:lnSpc>
            </a:pPr>
            <a:fld id="{248A7D45-D04D-4B80-90EF-34F48D18C37A}" type="slidenum">
              <a:rPr lang="en-US" sz="900">
                <a:solidFill>
                  <a:srgbClr val="1E4191"/>
                </a:solidFill>
              </a:rPr>
              <a:pPr algn="r">
                <a:lnSpc>
                  <a:spcPts val="1100"/>
                </a:lnSpc>
              </a:pPr>
              <a:t>‹#›</a:t>
            </a:fld>
            <a:r>
              <a:rPr lang="en-US" sz="900">
                <a:solidFill>
                  <a:srgbClr val="1E4191"/>
                </a:solidFill>
              </a:rPr>
              <a:t> /</a:t>
            </a:r>
          </a:p>
          <a:p>
            <a:pPr algn="r">
              <a:lnSpc>
                <a:spcPts val="1100"/>
              </a:lnSpc>
            </a:pPr>
            <a:r>
              <a:rPr lang="en-US" sz="900">
                <a:solidFill>
                  <a:srgbClr val="1E4191"/>
                </a:solidFill>
              </a:rPr>
              <a:t>GE  / </a:t>
            </a:r>
          </a:p>
          <a:p>
            <a:pPr algn="r"/>
            <a:endParaRPr lang="en-US" sz="900">
              <a:solidFill>
                <a:srgbClr val="1E4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75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8916988"/>
            <a:ext cx="16002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228600"/>
            <a:ext cx="5730875" cy="429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57308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2922588" y="8988425"/>
            <a:ext cx="40211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lnSpc>
                <a:spcPts val="1100"/>
              </a:lnSpc>
            </a:pPr>
            <a:fld id="{AB69BBA2-4AEB-4B61-8393-54D11319A087}" type="slidenum">
              <a:rPr lang="en-US" sz="900">
                <a:solidFill>
                  <a:srgbClr val="1E4191"/>
                </a:solidFill>
              </a:rPr>
              <a:pPr algn="r">
                <a:lnSpc>
                  <a:spcPts val="1100"/>
                </a:lnSpc>
              </a:pPr>
              <a:t>‹#›</a:t>
            </a:fld>
            <a:r>
              <a:rPr lang="en-US" sz="900">
                <a:solidFill>
                  <a:srgbClr val="1E4191"/>
                </a:solidFill>
              </a:rPr>
              <a:t> /</a:t>
            </a:r>
          </a:p>
          <a:p>
            <a:pPr algn="r">
              <a:lnSpc>
                <a:spcPts val="1100"/>
              </a:lnSpc>
            </a:pPr>
            <a:r>
              <a:rPr lang="en-US" sz="900">
                <a:solidFill>
                  <a:srgbClr val="1E4191"/>
                </a:solidFill>
              </a:rPr>
              <a:t>GE  / </a:t>
            </a:r>
          </a:p>
          <a:p>
            <a:pPr algn="r"/>
            <a:endParaRPr lang="en-US" sz="900">
              <a:solidFill>
                <a:srgbClr val="1E4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04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5053B42-B1FF-4391-8324-A894F3DAED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24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25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26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B7006BB7-9370-4ACF-874C-3242BBF245DB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344488" y="263525"/>
            <a:ext cx="8401050" cy="1395413"/>
          </a:xfrm>
        </p:spPr>
        <p:txBody>
          <a:bodyPr/>
          <a:lstStyle>
            <a:lvl1pPr>
              <a:spcBef>
                <a:spcPct val="25000"/>
              </a:spcBef>
              <a:defRPr sz="5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0616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4488" y="1677988"/>
            <a:ext cx="8396287" cy="1752600"/>
          </a:xfrm>
        </p:spPr>
        <p:txBody>
          <a:bodyPr/>
          <a:lstStyle>
            <a:lvl1pPr>
              <a:spcBef>
                <a:spcPct val="0"/>
              </a:spcBef>
              <a:defRPr sz="5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58061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803900"/>
            <a:ext cx="2486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800" y="280800"/>
            <a:ext cx="8460000" cy="997200"/>
          </a:xfrm>
        </p:spPr>
        <p:txBody>
          <a:bodyPr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5" name="Picture 4" descr="GEMeatball&amp;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27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800" y="280800"/>
            <a:ext cx="8460000" cy="997200"/>
          </a:xfrm>
        </p:spPr>
        <p:txBody>
          <a:bodyPr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5" name="Picture 4" descr="GEMeatball&amp;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93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ya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800" y="280800"/>
            <a:ext cx="8460000" cy="997200"/>
          </a:xfrm>
        </p:spPr>
        <p:txBody>
          <a:bodyPr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5" name="Picture 4" descr="GEMeatball&amp;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07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Viole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800" y="280800"/>
            <a:ext cx="8460000" cy="997200"/>
          </a:xfrm>
        </p:spPr>
        <p:txBody>
          <a:bodyPr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5" name="Picture 4" descr="GEMeatball&amp;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1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Meatball&amp;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2800" y="280800"/>
            <a:ext cx="8460000" cy="997200"/>
          </a:xfrm>
        </p:spPr>
        <p:txBody>
          <a:bodyPr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1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ocuments and Settings\200015691\Desktop\Ivan Files\Downloads\IAW Tagline\IAW Tagline PPT use\One Line-Horizontal\GE_lockup_PMS7455_IaW_p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33675"/>
            <a:ext cx="3687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507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" y="322263"/>
            <a:ext cx="6371485" cy="5642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97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4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621792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8330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 userDrawn="1"/>
        </p:nvSpPr>
        <p:spPr bwMode="auto">
          <a:xfrm>
            <a:off x="6442075" y="6229350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‹#›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GPP 2012</a:t>
            </a:r>
            <a:endParaRPr lang="en-US" sz="900" dirty="0"/>
          </a:p>
          <a:p>
            <a:pPr algn="r">
              <a:lnSpc>
                <a:spcPct val="90000"/>
              </a:lnSpc>
            </a:pPr>
            <a:fld id="{F50CD2AD-FBB4-4F75-A08B-B1DD55C25E63}" type="datetime1">
              <a:rPr lang="en-US" sz="900"/>
              <a:pPr algn="r">
                <a:lnSpc>
                  <a:spcPct val="90000"/>
                </a:lnSpc>
              </a:pPr>
              <a:t>10/8/2013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90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0988"/>
            <a:ext cx="8459788" cy="60824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15736"/>
            <a:ext cx="8459788" cy="4848503"/>
          </a:xfrm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8330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 userDrawn="1"/>
        </p:nvSpPr>
        <p:spPr bwMode="auto">
          <a:xfrm>
            <a:off x="6442075" y="6229350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‹#›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/>
              <a:t>GE Title or job number </a:t>
            </a:r>
          </a:p>
          <a:p>
            <a:pPr algn="r">
              <a:lnSpc>
                <a:spcPct val="90000"/>
              </a:lnSpc>
            </a:pPr>
            <a:fld id="{F50CD2AD-FBB4-4F75-A08B-B1DD55C25E63}" type="datetime1">
              <a:rPr lang="en-US" sz="900"/>
              <a:pPr algn="r">
                <a:lnSpc>
                  <a:spcPct val="90000"/>
                </a:lnSpc>
              </a:pPr>
              <a:t>10/8/2013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9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727200"/>
            <a:ext cx="4152900" cy="42370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7200"/>
            <a:ext cx="4154488" cy="42370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8330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8"/>
          <p:cNvSpPr txBox="1">
            <a:spLocks noChangeArrowheads="1"/>
          </p:cNvSpPr>
          <p:nvPr userDrawn="1"/>
        </p:nvSpPr>
        <p:spPr bwMode="auto">
          <a:xfrm>
            <a:off x="6442075" y="6229350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‹#›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/>
              <a:t>GE Title or job number </a:t>
            </a:r>
          </a:p>
          <a:p>
            <a:pPr algn="r">
              <a:lnSpc>
                <a:spcPct val="90000"/>
              </a:lnSpc>
            </a:pPr>
            <a:fld id="{F50CD2AD-FBB4-4F75-A08B-B1DD55C25E63}" type="datetime1">
              <a:rPr lang="en-US" sz="900"/>
              <a:pPr algn="r">
                <a:lnSpc>
                  <a:spcPct val="90000"/>
                </a:lnSpc>
              </a:pPr>
              <a:t>10/8/2013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91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727200"/>
            <a:ext cx="2744249" cy="4237038"/>
          </a:xfrm>
        </p:spPr>
        <p:txBody>
          <a:bodyPr/>
          <a:lstStyle>
            <a:lvl1pPr>
              <a:defRPr sz="1800"/>
            </a:lvl1pPr>
            <a:lvl2pPr marL="180975" indent="-179388">
              <a:defRPr sz="1800"/>
            </a:lvl2pPr>
            <a:lvl3pPr marL="361950" indent="-180975">
              <a:defRPr sz="1800"/>
            </a:lvl3pPr>
            <a:lvl4pPr marL="542925" indent="-180975">
              <a:defRPr sz="1800"/>
            </a:lvl4pPr>
            <a:lvl5pPr marL="715963" indent="-173038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8330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3206870" y="1727200"/>
            <a:ext cx="2744249" cy="4237038"/>
          </a:xfrm>
        </p:spPr>
        <p:txBody>
          <a:bodyPr/>
          <a:lstStyle>
            <a:lvl1pPr>
              <a:defRPr sz="1800"/>
            </a:lvl1pPr>
            <a:lvl2pPr marL="180975" indent="-179388">
              <a:defRPr sz="1800"/>
            </a:lvl2pPr>
            <a:lvl3pPr marL="361950" indent="-180975">
              <a:defRPr sz="1800"/>
            </a:lvl3pPr>
            <a:lvl4pPr marL="542925" indent="-180975">
              <a:defRPr sz="1800"/>
            </a:lvl4pPr>
            <a:lvl5pPr marL="715963" indent="-173038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6063201" y="1727200"/>
            <a:ext cx="2744249" cy="4237038"/>
          </a:xfrm>
        </p:spPr>
        <p:txBody>
          <a:bodyPr/>
          <a:lstStyle>
            <a:lvl1pPr>
              <a:defRPr sz="1800"/>
            </a:lvl1pPr>
            <a:lvl2pPr marL="180975" indent="-179388">
              <a:defRPr sz="1800"/>
            </a:lvl2pPr>
            <a:lvl3pPr marL="361950" indent="-180975">
              <a:defRPr sz="1800"/>
            </a:lvl3pPr>
            <a:lvl4pPr marL="542925" indent="-180975">
              <a:defRPr sz="1800"/>
            </a:lvl4pPr>
            <a:lvl5pPr marL="715963" indent="-173038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Box 18"/>
          <p:cNvSpPr txBox="1">
            <a:spLocks noChangeArrowheads="1"/>
          </p:cNvSpPr>
          <p:nvPr userDrawn="1"/>
        </p:nvSpPr>
        <p:spPr bwMode="auto">
          <a:xfrm>
            <a:off x="6442075" y="6229350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‹#›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/>
              <a:t>GE Title or job number </a:t>
            </a:r>
          </a:p>
          <a:p>
            <a:pPr algn="r">
              <a:lnSpc>
                <a:spcPct val="90000"/>
              </a:lnSpc>
            </a:pPr>
            <a:fld id="{F50CD2AD-FBB4-4F75-A08B-B1DD55C25E63}" type="datetime1">
              <a:rPr lang="en-US" sz="900"/>
              <a:pPr algn="r">
                <a:lnSpc>
                  <a:spcPct val="90000"/>
                </a:lnSpc>
              </a:pPr>
              <a:t>10/8/2013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142" y="1736449"/>
            <a:ext cx="4152405" cy="394355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142" y="2189527"/>
            <a:ext cx="4152405" cy="376665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14" y="1736449"/>
            <a:ext cx="4154036" cy="394355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14" y="2189527"/>
            <a:ext cx="4154036" cy="376665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8330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2900" y="280988"/>
            <a:ext cx="8459788" cy="998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Text Box 18"/>
          <p:cNvSpPr txBox="1">
            <a:spLocks noChangeArrowheads="1"/>
          </p:cNvSpPr>
          <p:nvPr userDrawn="1"/>
        </p:nvSpPr>
        <p:spPr bwMode="auto">
          <a:xfrm>
            <a:off x="6442075" y="6229350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‹#›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/>
              <a:t>GE Title or job number </a:t>
            </a:r>
          </a:p>
          <a:p>
            <a:pPr algn="r">
              <a:lnSpc>
                <a:spcPct val="90000"/>
              </a:lnSpc>
            </a:pPr>
            <a:fld id="{F50CD2AD-FBB4-4F75-A08B-B1DD55C25E63}" type="datetime1">
              <a:rPr lang="en-US" sz="900"/>
              <a:pPr algn="r">
                <a:lnSpc>
                  <a:spcPct val="90000"/>
                </a:lnSpc>
              </a:pPr>
              <a:t>10/8/2013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8330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 userDrawn="1"/>
        </p:nvSpPr>
        <p:spPr bwMode="auto">
          <a:xfrm>
            <a:off x="6442075" y="6229350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‹#›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BMP Roadmap Scrub June</a:t>
            </a:r>
            <a:r>
              <a:rPr lang="en-US" sz="900" baseline="0" dirty="0" smtClean="0"/>
              <a:t> 2012</a:t>
            </a:r>
            <a:endParaRPr lang="en-US" sz="900" dirty="0"/>
          </a:p>
          <a:p>
            <a:pPr algn="r">
              <a:lnSpc>
                <a:spcPct val="90000"/>
              </a:lnSpc>
            </a:pPr>
            <a:fld id="{F50CD2AD-FBB4-4F75-A08B-B1DD55C25E63}" type="datetime1">
              <a:rPr lang="en-US" sz="900"/>
              <a:pPr algn="r">
                <a:lnSpc>
                  <a:spcPct val="90000"/>
                </a:lnSpc>
              </a:pPr>
              <a:t>10/8/2013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800" y="280800"/>
            <a:ext cx="8460000" cy="997200"/>
          </a:xfrm>
        </p:spPr>
        <p:txBody>
          <a:bodyPr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5" name="Picture 4" descr="GEMeatball&amp;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41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800" y="280800"/>
            <a:ext cx="8460000" cy="997200"/>
          </a:xfrm>
        </p:spPr>
        <p:txBody>
          <a:bodyPr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GB" dirty="0"/>
          </a:p>
        </p:txBody>
      </p:sp>
      <p:pic>
        <p:nvPicPr>
          <p:cNvPr id="5" name="Picture 4" descr="GEMeatball&amp;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77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80988"/>
            <a:ext cx="8459788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727200"/>
            <a:ext cx="8459788" cy="423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80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E4191"/>
          </a:solidFill>
          <a:latin typeface="GE Inspira Pitch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rgbClr val="004880"/>
        </a:buClr>
        <a:defRPr sz="3200">
          <a:solidFill>
            <a:srgbClr val="1E4191"/>
          </a:solidFill>
          <a:latin typeface="+mn-lt"/>
          <a:ea typeface="+mn-ea"/>
          <a:cs typeface="+mn-cs"/>
        </a:defRPr>
      </a:lvl1pPr>
      <a:lvl2pPr marL="341313" indent="-339725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004880"/>
        </a:buClr>
        <a:buFont typeface="GE Inspira Pitch" pitchFamily="34" charset="0"/>
        <a:buChar char="•"/>
        <a:defRPr sz="3200">
          <a:solidFill>
            <a:srgbClr val="1E4191"/>
          </a:solidFill>
          <a:latin typeface="+mn-lt"/>
        </a:defRPr>
      </a:lvl2pPr>
      <a:lvl3pPr marL="744538" indent="-288925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4880"/>
        </a:buClr>
        <a:buChar char="–"/>
        <a:defRPr sz="3200">
          <a:solidFill>
            <a:srgbClr val="1E4191"/>
          </a:solidFill>
          <a:latin typeface="+mn-lt"/>
        </a:defRPr>
      </a:lvl3pPr>
      <a:lvl4pPr marL="1146175" indent="-287338" algn="l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lr>
          <a:srgbClr val="004880"/>
        </a:buClr>
        <a:buChar char="–"/>
        <a:defRPr sz="3200">
          <a:solidFill>
            <a:srgbClr val="1E4191"/>
          </a:solidFill>
          <a:latin typeface="+mn-lt"/>
        </a:defRPr>
      </a:lvl4pPr>
      <a:lvl5pPr marL="1546225" indent="-285750" algn="l" rtl="0" eaLnBrk="1" fontAlgn="base" hangingPunct="1">
        <a:lnSpc>
          <a:spcPct val="90000"/>
        </a:lnSpc>
        <a:spcBef>
          <a:spcPts val="240"/>
        </a:spcBef>
        <a:spcAft>
          <a:spcPct val="0"/>
        </a:spcAft>
        <a:buClr>
          <a:srgbClr val="004880"/>
        </a:buClr>
        <a:buChar char="–"/>
        <a:defRPr sz="3200">
          <a:solidFill>
            <a:srgbClr val="1E4191"/>
          </a:solidFill>
          <a:latin typeface="+mn-lt"/>
        </a:defRPr>
      </a:lvl5pPr>
      <a:lvl6pPr marL="2003425" indent="-2857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rgbClr val="004880"/>
        </a:buClr>
        <a:buChar char="–"/>
        <a:defRPr sz="3200">
          <a:solidFill>
            <a:srgbClr val="1E4191"/>
          </a:solidFill>
          <a:latin typeface="+mn-lt"/>
        </a:defRPr>
      </a:lvl6pPr>
      <a:lvl7pPr marL="2460625" indent="-2857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rgbClr val="004880"/>
        </a:buClr>
        <a:buChar char="–"/>
        <a:defRPr sz="3200">
          <a:solidFill>
            <a:srgbClr val="1E4191"/>
          </a:solidFill>
          <a:latin typeface="+mn-lt"/>
        </a:defRPr>
      </a:lvl7pPr>
      <a:lvl8pPr marL="2917825" indent="-2857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rgbClr val="004880"/>
        </a:buClr>
        <a:buChar char="–"/>
        <a:defRPr sz="3200">
          <a:solidFill>
            <a:srgbClr val="1E4191"/>
          </a:solidFill>
          <a:latin typeface="+mn-lt"/>
        </a:defRPr>
      </a:lvl8pPr>
      <a:lvl9pPr marL="3375025" indent="-2857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rgbClr val="004880"/>
        </a:buClr>
        <a:buChar char="–"/>
        <a:defRPr sz="3200">
          <a:solidFill>
            <a:srgbClr val="1E419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em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wmf"/><Relationship Id="rId17" Type="http://schemas.openxmlformats.org/officeDocument/2006/relationships/image" Target="../media/image23.png"/><Relationship Id="rId2" Type="http://schemas.openxmlformats.org/officeDocument/2006/relationships/audio" Target="../media/media2.wma"/><Relationship Id="rId16" Type="http://schemas.microsoft.com/office/2007/relationships/hdphoto" Target="../media/hdphoto1.wdp"/><Relationship Id="rId1" Type="http://schemas.microsoft.com/office/2007/relationships/media" Target="../media/media2.wma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microsoft.com/office/2007/relationships/hdphoto" Target="../media/hdphoto4.wdp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emf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openxmlformats.org/officeDocument/2006/relationships/image" Target="../media/image64.emf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em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wmf"/><Relationship Id="rId17" Type="http://schemas.openxmlformats.org/officeDocument/2006/relationships/image" Target="../media/image23.png"/><Relationship Id="rId2" Type="http://schemas.openxmlformats.org/officeDocument/2006/relationships/audio" Target="../media/media3.wma"/><Relationship Id="rId16" Type="http://schemas.microsoft.com/office/2007/relationships/hdphoto" Target="../media/hdphoto1.wdp"/><Relationship Id="rId1" Type="http://schemas.microsoft.com/office/2007/relationships/media" Target="../media/media3.wma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0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ircuitCity_ss_94899973  225dp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1" y="275740"/>
            <a:ext cx="4306187" cy="1027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8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GE Inspira Pitch" pitchFamily="1" charset="0"/>
              <a:ea typeface="+mn-ea"/>
            </a:endParaRPr>
          </a:p>
        </p:txBody>
      </p:sp>
      <p:sp>
        <p:nvSpPr>
          <p:cNvPr id="23558" name="Title 5"/>
          <p:cNvSpPr txBox="1">
            <a:spLocks/>
          </p:cNvSpPr>
          <p:nvPr/>
        </p:nvSpPr>
        <p:spPr bwMode="auto">
          <a:xfrm>
            <a:off x="990600" y="474663"/>
            <a:ext cx="56118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 Inspira Pitch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000" dirty="0" smtClean="0">
                <a:solidFill>
                  <a:schemeClr val="bg1"/>
                </a:solidFill>
              </a:rPr>
              <a:t>GE Critical </a:t>
            </a:r>
            <a:r>
              <a:rPr lang="en-US" sz="4000" dirty="0">
                <a:solidFill>
                  <a:schemeClr val="bg1"/>
                </a:solidFill>
              </a:rPr>
              <a:t>Power</a:t>
            </a:r>
            <a:endParaRPr lang="en-US" sz="2400" dirty="0">
              <a:solidFill>
                <a:srgbClr val="28B9F5"/>
              </a:solidFill>
            </a:endParaRPr>
          </a:p>
        </p:txBody>
      </p:sp>
      <p:pic>
        <p:nvPicPr>
          <p:cNvPr id="23559" name="Picture 4" descr="GEMeatball&amp;T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19088" y="6088063"/>
            <a:ext cx="16081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0" y="4156425"/>
            <a:ext cx="6071192" cy="1353726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68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GE Inspira Pitch" pitchFamily="1" charset="0"/>
              <a:ea typeface="+mn-ea"/>
            </a:endParaRPr>
          </a:p>
        </p:txBody>
      </p:sp>
      <p:pic>
        <p:nvPicPr>
          <p:cNvPr id="23564" name="Picture 1" descr="CC ic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7" y="457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 rot="10800000">
            <a:off x="3072808" y="4130695"/>
            <a:ext cx="6071192" cy="1379456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68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GE Inspira Pitch" pitchFamily="1" charset="0"/>
              <a:ea typeface="+mn-ea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546265" y="4273579"/>
            <a:ext cx="9690265" cy="998537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Non-Isolated Products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“Risk mitigation through optimum configuration, 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simulations </a:t>
            </a:r>
            <a:r>
              <a:rPr lang="en-US" sz="2400" dirty="0">
                <a:solidFill>
                  <a:schemeClr val="bg1"/>
                </a:solidFill>
              </a:rPr>
              <a:t>and digital telemetry”.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September 12, 2013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3883"/>
      </p:ext>
    </p:extLst>
  </p:cSld>
  <p:clrMapOvr>
    <a:masterClrMapping/>
  </p:clrMapOvr>
  <p:transition advTm="30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5432961"/>
            <a:ext cx="2220686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150750"/>
            <a:ext cx="8305801" cy="762000"/>
          </a:xfrm>
        </p:spPr>
        <p:txBody>
          <a:bodyPr/>
          <a:lstStyle/>
          <a:p>
            <a:pPr algn="ctr"/>
            <a:r>
              <a:rPr lang="en-US" sz="3200" dirty="0" err="1" smtClean="0">
                <a:solidFill>
                  <a:schemeClr val="accent3">
                    <a:lumMod val="50000"/>
                  </a:schemeClr>
                </a:solidFill>
              </a:rPr>
              <a:t>Dlynx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™, </a:t>
            </a:r>
            <a:r>
              <a:rPr lang="en-US" sz="3200" i="1" dirty="0" smtClean="0">
                <a:solidFill>
                  <a:schemeClr val="accent3">
                    <a:lumMod val="50000"/>
                  </a:schemeClr>
                </a:solidFill>
              </a:rPr>
              <a:t>Risk Mitigation with new </a:t>
            </a:r>
            <a:br>
              <a:rPr lang="en-US" sz="32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  <a:t>“Power Module Wizard Web Tool”</a:t>
            </a:r>
            <a:endParaRPr lang="en-US" sz="3200" b="1" i="1" dirty="0"/>
          </a:p>
        </p:txBody>
      </p:sp>
      <p:sp>
        <p:nvSpPr>
          <p:cNvPr id="5" name="Rectangle 4"/>
          <p:cNvSpPr/>
          <p:nvPr/>
        </p:nvSpPr>
        <p:spPr>
          <a:xfrm>
            <a:off x="6923314" y="5432961"/>
            <a:ext cx="2220686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1392426"/>
            <a:ext cx="3294991" cy="13715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/>
              <a:t>Pspice Modeling,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Transient response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Input reflected ripple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Bode Plots</a:t>
            </a:r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99090" y="3617246"/>
            <a:ext cx="3704897" cy="97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4855" y="3348096"/>
            <a:ext cx="8040414" cy="50449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0">
                <a:schemeClr val="accent1">
                  <a:tint val="44500"/>
                  <a:satMod val="160000"/>
                  <a:lumMod val="4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920019" y="3655966"/>
            <a:ext cx="3638765" cy="947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08693" y="4592590"/>
            <a:ext cx="195068" cy="2842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70780" y="4605875"/>
            <a:ext cx="168275" cy="2730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495800" y="4831300"/>
            <a:ext cx="27305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4302125" y="4596350"/>
            <a:ext cx="6191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866030" y="1462939"/>
            <a:ext cx="4057283" cy="6570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/>
              <a:t>Excel, Tunable Loop™ tool</a:t>
            </a:r>
            <a:endParaRPr lang="en-US" sz="1600" dirty="0"/>
          </a:p>
        </p:txBody>
      </p:sp>
      <p:sp>
        <p:nvSpPr>
          <p:cNvPr id="32" name="Oval 31"/>
          <p:cNvSpPr/>
          <p:nvPr/>
        </p:nvSpPr>
        <p:spPr>
          <a:xfrm>
            <a:off x="2213213" y="2393261"/>
            <a:ext cx="3436960" cy="65705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Excel, Voltage Programming tool</a:t>
            </a:r>
            <a:endParaRPr lang="en-US" sz="1600" dirty="0"/>
          </a:p>
        </p:txBody>
      </p:sp>
      <p:sp>
        <p:nvSpPr>
          <p:cNvPr id="33" name="Oval 32"/>
          <p:cNvSpPr/>
          <p:nvPr/>
        </p:nvSpPr>
        <p:spPr>
          <a:xfrm>
            <a:off x="6086901" y="1890569"/>
            <a:ext cx="3057099" cy="65705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Excel, efficiency tool</a:t>
            </a:r>
            <a:endParaRPr lang="en-US" sz="1600" dirty="0"/>
          </a:p>
        </p:txBody>
      </p:sp>
      <p:sp>
        <p:nvSpPr>
          <p:cNvPr id="34" name="Rounded Rectangle 33"/>
          <p:cNvSpPr/>
          <p:nvPr/>
        </p:nvSpPr>
        <p:spPr>
          <a:xfrm>
            <a:off x="955344" y="5004453"/>
            <a:ext cx="7356144" cy="1728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638800" y="2624959"/>
            <a:ext cx="3057099" cy="743804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/>
              <a:t>Web based module selector guide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3016158" y="3798665"/>
            <a:ext cx="3213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Web Tools !!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58622" y="5174326"/>
            <a:ext cx="7558759" cy="146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lvl="1"/>
            <a:r>
              <a:rPr lang="en-US" sz="2000" b="1" i="1" dirty="0" smtClean="0">
                <a:solidFill>
                  <a:schemeClr val="bg1"/>
                </a:solidFill>
              </a:rPr>
              <a:t>Power Module Wizard,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Comprehensive guide to designing in GE POL modules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</a:rPr>
              <a:t>G</a:t>
            </a:r>
            <a:r>
              <a:rPr lang="en-US" sz="1800" dirty="0" smtClean="0">
                <a:solidFill>
                  <a:schemeClr val="bg1"/>
                </a:solidFill>
              </a:rPr>
              <a:t>reatly expanded tools in web version vs. the legacy tools.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Simulate and analyze on web or download the tool to PC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Registered users can save work at anytime during analysis and share with colleagues or GE FAE. </a:t>
            </a:r>
          </a:p>
          <a:p>
            <a:pPr marL="1200150" lvl="2" indent="-285750">
              <a:buFont typeface="Wingdings" pitchFamily="2" charset="2"/>
              <a:buChar char="Ø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1200150" lvl="2" indent="-285750">
              <a:buFont typeface="Wingdings" pitchFamily="2" charset="2"/>
              <a:buChar char="Ø"/>
            </a:pPr>
            <a:endParaRPr lang="en-US" sz="1800" dirty="0" smtClean="0">
              <a:solidFill>
                <a:schemeClr val="bg1"/>
              </a:solidFill>
            </a:endParaRPr>
          </a:p>
          <a:p>
            <a:pPr lvl="2"/>
            <a:endParaRPr lang="en-US" sz="1800" b="1" dirty="0" smtClean="0">
              <a:solidFill>
                <a:schemeClr val="bg1"/>
              </a:solidFill>
            </a:endParaRP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7"/>
    </mc:Choice>
    <mc:Fallback xmlns="">
      <p:transition spd="slow" advTm="6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79475" y="5929953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118750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i="1" dirty="0" smtClean="0"/>
              <a:t>New  </a:t>
            </a:r>
            <a:r>
              <a:rPr lang="en-US" sz="3200" dirty="0" smtClean="0"/>
              <a:t>Web-Tools, introduction..</a:t>
            </a:r>
            <a:br>
              <a:rPr lang="en-US" sz="3200" dirty="0" smtClean="0"/>
            </a:br>
            <a:r>
              <a:rPr lang="en-US" sz="2400" dirty="0" smtClean="0"/>
              <a:t>The Login Screen…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9" y="1531917"/>
            <a:ext cx="8358221" cy="532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205" y="943724"/>
            <a:ext cx="8625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One-time, short registration – login based on email ID/password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"/>
    </mc:Choice>
    <mc:Fallback xmlns=""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97336"/>
            <a:ext cx="2220686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New Web-Tools, introduction..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3314" y="5432961"/>
            <a:ext cx="2220686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"/>
          <a:stretch/>
        </p:blipFill>
        <p:spPr bwMode="auto">
          <a:xfrm>
            <a:off x="543262" y="788190"/>
            <a:ext cx="8006972" cy="6069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259667" y="4902671"/>
            <a:ext cx="314325" cy="352425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2010" y="3107517"/>
            <a:ext cx="314325" cy="352425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8"/>
    </mc:Choice>
    <mc:Fallback xmlns="">
      <p:transition spd="slow" advTm="57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5105" y="5700216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79475" y="5943601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-95536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New Web-Tools, introduction..</a:t>
            </a:r>
          </a:p>
        </p:txBody>
      </p:sp>
      <p:pic>
        <p:nvPicPr>
          <p:cNvPr id="8785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4" y="701224"/>
            <a:ext cx="8020050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2449" y="873455"/>
            <a:ext cx="1850186" cy="2308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900" dirty="0" smtClean="0"/>
              <a:t>This design has unsaved changes</a:t>
            </a:r>
            <a:endParaRPr lang="en-US" sz="9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244453" y="3395812"/>
            <a:ext cx="470640" cy="302732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6130" y="3624686"/>
            <a:ext cx="314325" cy="352425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5713" y="6124559"/>
            <a:ext cx="314325" cy="352425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50"/>
    </mc:Choice>
    <mc:Fallback xmlns="">
      <p:transition spd="slow" advTm="5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New Web-Tools, introduction..</a:t>
            </a:r>
          </a:p>
        </p:txBody>
      </p:sp>
      <p:pic>
        <p:nvPicPr>
          <p:cNvPr id="8796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5" y="647699"/>
            <a:ext cx="8866970" cy="61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819397" y="2702256"/>
            <a:ext cx="348343" cy="337827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206831" y="2712153"/>
            <a:ext cx="348343" cy="337827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41766" y="2710174"/>
            <a:ext cx="348343" cy="337827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421085" y="2684444"/>
            <a:ext cx="348343" cy="337827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7500" y="2201515"/>
            <a:ext cx="465117" cy="114174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22"/>
    </mc:Choice>
    <mc:Fallback xmlns="">
      <p:transition spd="slow" advTm="6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801100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New Web-Tools, introduction..   </a:t>
            </a:r>
            <a:r>
              <a:rPr lang="en-US" sz="2400" dirty="0" smtClean="0"/>
              <a:t>(Stability Analysis)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9475" y="5943601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6" y="937573"/>
            <a:ext cx="86963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6966176" y="3367584"/>
            <a:ext cx="524494" cy="416258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96685" y="3478584"/>
            <a:ext cx="403763" cy="441988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5"/>
    </mc:Choice>
    <mc:Fallback xmlns="">
      <p:transition spd="slow" advTm="2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801100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New Web-Tools, introduction..   </a:t>
            </a:r>
            <a:r>
              <a:rPr lang="en-US" sz="2400" dirty="0" smtClean="0"/>
              <a:t>(Load Transient)</a:t>
            </a:r>
          </a:p>
        </p:txBody>
      </p:sp>
      <p:pic>
        <p:nvPicPr>
          <p:cNvPr id="8806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6" y="795647"/>
            <a:ext cx="8872027" cy="580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957448" y="914401"/>
            <a:ext cx="524494" cy="416258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82535" y="5771408"/>
            <a:ext cx="403763" cy="441988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079475" y="5943601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1"/>
    </mc:Choice>
    <mc:Fallback xmlns="">
      <p:transition spd="slow" advTm="1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9953"/>
            <a:ext cx="234741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96585" y="5943601"/>
            <a:ext cx="234741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New Web-Tools, introduction</a:t>
            </a:r>
            <a:r>
              <a:rPr lang="en-US" sz="3200" dirty="0"/>
              <a:t>.. </a:t>
            </a:r>
            <a:r>
              <a:rPr lang="en-US" sz="3200" dirty="0" smtClean="0"/>
              <a:t>    </a:t>
            </a:r>
            <a:r>
              <a:rPr lang="en-US" sz="2400" dirty="0" smtClean="0"/>
              <a:t>(Output Ripple)</a:t>
            </a:r>
          </a:p>
        </p:txBody>
      </p:sp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830862"/>
            <a:ext cx="8823366" cy="550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4654577" y="5645888"/>
            <a:ext cx="608539" cy="378193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9"/>
    </mc:Choice>
    <mc:Fallback xmlns="">
      <p:transition spd="slow" advTm="1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29953"/>
            <a:ext cx="234741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96585" y="5943601"/>
            <a:ext cx="234741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New Web-Tools, introduction..       </a:t>
            </a:r>
            <a:r>
              <a:rPr lang="en-US" sz="2400" dirty="0" smtClean="0"/>
              <a:t>(Efficiency)</a:t>
            </a:r>
            <a:endParaRPr lang="en-US" sz="3200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06286" y="5700156"/>
            <a:ext cx="498766" cy="228232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057"/>
            <a:ext cx="9145726" cy="546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"/>
    </mc:Choice>
    <mc:Fallback xmlns="">
      <p:transition spd="slow" advTm="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46740" y="0"/>
            <a:ext cx="8917608" cy="1005840"/>
          </a:xfrm>
        </p:spPr>
        <p:txBody>
          <a:bodyPr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Summary Report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852" y="4356381"/>
            <a:ext cx="8599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Summary report available for download as .pdf file or for printing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Report contains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/>
              <a:t>Input by user such as Operating conditions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/>
              <a:t>BOM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/>
              <a:t>Simulation schematic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/>
              <a:t>Simulation results from all analyses done</a:t>
            </a:r>
            <a:endParaRPr lang="en-US" sz="2000" dirty="0"/>
          </a:p>
        </p:txBody>
      </p:sp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6" y="900331"/>
            <a:ext cx="2409771" cy="338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76" y="900331"/>
            <a:ext cx="2402440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23" y="900331"/>
            <a:ext cx="2419556" cy="338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3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4"/>
    </mc:Choice>
    <mc:Fallback xmlns="">
      <p:transition spd="slow" advTm="2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23653" y="6115792"/>
            <a:ext cx="1771402" cy="4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7000"/>
            <a:ext cx="6328025" cy="762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Total Solution Provider</a:t>
            </a:r>
            <a:endParaRPr lang="en-US" dirty="0"/>
          </a:p>
        </p:txBody>
      </p:sp>
      <p:sp>
        <p:nvSpPr>
          <p:cNvPr id="11" name="Date Placeholder 4"/>
          <p:cNvSpPr txBox="1">
            <a:spLocks/>
          </p:cNvSpPr>
          <p:nvPr/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EE29B-740E-4705-B787-72B251688030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8, 2013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13" name="Picture 25" descr="cps6000a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8" y="3954463"/>
            <a:ext cx="2057400" cy="882650"/>
          </a:xfrm>
          <a:prstGeom prst="rect">
            <a:avLst/>
          </a:prstGeom>
          <a:noFill/>
        </p:spPr>
      </p:pic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2743200" y="4852988"/>
            <a:ext cx="1981200" cy="185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30" descr="dibs-photo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9850" y="5448300"/>
            <a:ext cx="1143000" cy="727075"/>
          </a:xfrm>
          <a:prstGeom prst="rect">
            <a:avLst/>
          </a:prstGeom>
          <a:noFill/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28600" y="1000125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/>
              <a:t>Energy Systems Indoor/Outdoor</a:t>
            </a:r>
            <a:endParaRPr lang="en-GB" sz="1400" b="1"/>
          </a:p>
        </p:txBody>
      </p:sp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1185863" y="4578350"/>
            <a:ext cx="1133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/>
              <a:t>CPS6000 Family</a:t>
            </a:r>
          </a:p>
        </p:txBody>
      </p:sp>
      <p:pic>
        <p:nvPicPr>
          <p:cNvPr id="20" name="Picture 56" descr="4848-100 flat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583" y="2181225"/>
            <a:ext cx="1198206" cy="1314450"/>
          </a:xfrm>
          <a:prstGeom prst="rect">
            <a:avLst/>
          </a:prstGeom>
          <a:noFill/>
        </p:spPr>
      </p:pic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1144588" y="6146800"/>
            <a:ext cx="831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/>
              <a:t>CPL-Series</a:t>
            </a:r>
          </a:p>
        </p:txBody>
      </p:sp>
      <p:sp>
        <p:nvSpPr>
          <p:cNvPr id="22" name="Text Box 64"/>
          <p:cNvSpPr txBox="1">
            <a:spLocks noChangeArrowheads="1"/>
          </p:cNvSpPr>
          <p:nvPr/>
        </p:nvSpPr>
        <p:spPr bwMode="auto">
          <a:xfrm>
            <a:off x="152400" y="3679825"/>
            <a:ext cx="2324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/>
              <a:t>Power Shelf Solutions</a:t>
            </a: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flipV="1">
            <a:off x="3343274" y="3806454"/>
            <a:ext cx="5981" cy="1575170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 flipV="1">
            <a:off x="1981200" y="3742658"/>
            <a:ext cx="1166037" cy="1515142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35"/>
          <p:cNvSpPr>
            <a:spLocks noChangeShapeType="1"/>
          </p:cNvSpPr>
          <p:nvPr/>
        </p:nvSpPr>
        <p:spPr bwMode="auto">
          <a:xfrm flipV="1">
            <a:off x="2234607" y="3600450"/>
            <a:ext cx="603843" cy="456538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65"/>
          <p:cNvSpPr>
            <a:spLocks noChangeShapeType="1"/>
          </p:cNvSpPr>
          <p:nvPr/>
        </p:nvSpPr>
        <p:spPr bwMode="auto">
          <a:xfrm>
            <a:off x="1590676" y="3038475"/>
            <a:ext cx="1171574" cy="247650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66"/>
          <p:cNvSpPr>
            <a:spLocks noChangeShapeType="1"/>
          </p:cNvSpPr>
          <p:nvPr/>
        </p:nvSpPr>
        <p:spPr bwMode="auto">
          <a:xfrm>
            <a:off x="2571750" y="2333625"/>
            <a:ext cx="649915" cy="696654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70"/>
          <p:cNvSpPr txBox="1">
            <a:spLocks noChangeArrowheads="1"/>
          </p:cNvSpPr>
          <p:nvPr/>
        </p:nvSpPr>
        <p:spPr bwMode="auto">
          <a:xfrm>
            <a:off x="2590800" y="6181725"/>
            <a:ext cx="1184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/>
              <a:t>Custom Rectifiers</a:t>
            </a:r>
          </a:p>
        </p:txBody>
      </p:sp>
      <p:pic>
        <p:nvPicPr>
          <p:cNvPr id="29" name="Picture 21" descr="small eqw020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4350" y="1228725"/>
            <a:ext cx="1447800" cy="1157288"/>
          </a:xfrm>
          <a:prstGeom prst="rect">
            <a:avLst/>
          </a:prstGeom>
          <a:noFill/>
        </p:spPr>
      </p:pic>
      <p:pic>
        <p:nvPicPr>
          <p:cNvPr id="30" name="Picture 22" descr="small QBK025 aerial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7738" y="2752725"/>
            <a:ext cx="1239838" cy="1447800"/>
          </a:xfrm>
          <a:prstGeom prst="rect">
            <a:avLst/>
          </a:prstGeom>
          <a:noFill/>
        </p:spPr>
      </p:pic>
      <p:sp>
        <p:nvSpPr>
          <p:cNvPr id="32" name="Line 27"/>
          <p:cNvSpPr>
            <a:spLocks noChangeShapeType="1"/>
          </p:cNvSpPr>
          <p:nvPr/>
        </p:nvSpPr>
        <p:spPr bwMode="auto">
          <a:xfrm>
            <a:off x="3976576" y="3891515"/>
            <a:ext cx="1109773" cy="14424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2590800" y="4603750"/>
            <a:ext cx="24765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/>
              <a:t>Custom Power Supplies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505200" y="1006475"/>
            <a:ext cx="222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/>
              <a:t>Board Mounted Power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4800600" y="2295525"/>
            <a:ext cx="7312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/>
              <a:t>1/8 bricks</a:t>
            </a:r>
            <a:endParaRPr lang="en-GB" sz="1000" dirty="0"/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 flipV="1">
            <a:off x="3806456" y="1914525"/>
            <a:ext cx="975094" cy="98816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46"/>
          <p:cNvSpPr>
            <a:spLocks noChangeShapeType="1"/>
          </p:cNvSpPr>
          <p:nvPr/>
        </p:nvSpPr>
        <p:spPr bwMode="auto">
          <a:xfrm>
            <a:off x="4514850" y="3362325"/>
            <a:ext cx="28575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0" name="Picture 80" descr="nx1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9699" y="1304925"/>
            <a:ext cx="1189877" cy="1057275"/>
          </a:xfrm>
          <a:prstGeom prst="rect">
            <a:avLst/>
          </a:prstGeom>
          <a:noFill/>
        </p:spPr>
      </p:pic>
      <p:pic>
        <p:nvPicPr>
          <p:cNvPr id="41" name="Picture 81" descr="cpl1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400" y="5516563"/>
            <a:ext cx="1295400" cy="798512"/>
          </a:xfrm>
          <a:prstGeom prst="rect">
            <a:avLst/>
          </a:prstGeom>
          <a:noFill/>
        </p:spPr>
      </p:pic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8286750" y="1511300"/>
            <a:ext cx="66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/>
              <a:t>Load</a:t>
            </a:r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>
            <a:off x="6353175" y="1685925"/>
            <a:ext cx="428626" cy="45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5715000" y="1685925"/>
            <a:ext cx="22098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7467600" y="2003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2.5Vdc</a:t>
            </a:r>
          </a:p>
        </p:txBody>
      </p: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5638800" y="138112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5943600" y="3667125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7467600" y="2636838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1.2Vdc</a:t>
            </a:r>
          </a:p>
        </p:txBody>
      </p:sp>
      <p:pic>
        <p:nvPicPr>
          <p:cNvPr id="49" name="Picture 48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5652" y="2240106"/>
            <a:ext cx="6762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6788225" y="5527938"/>
            <a:ext cx="82385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51" name="Text Box 53"/>
          <p:cNvSpPr txBox="1">
            <a:spLocks noChangeArrowheads="1"/>
          </p:cNvSpPr>
          <p:nvPr/>
        </p:nvSpPr>
        <p:spPr bwMode="auto">
          <a:xfrm>
            <a:off x="6788225" y="5832738"/>
            <a:ext cx="101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 smtClean="0">
                <a:solidFill>
                  <a:srgbClr val="008000"/>
                </a:solidFill>
              </a:rPr>
              <a:t>5.0Vdc</a:t>
            </a:r>
            <a:endParaRPr lang="en-GB" sz="1400" b="1" dirty="0">
              <a:solidFill>
                <a:srgbClr val="008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454851" y="5527938"/>
            <a:ext cx="1800224" cy="609600"/>
            <a:chOff x="5638800" y="5326063"/>
            <a:chExt cx="2286000" cy="609600"/>
          </a:xfrm>
        </p:grpSpPr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5638800" y="5326063"/>
              <a:ext cx="22860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5638800" y="5630863"/>
              <a:ext cx="22860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5638800" y="5935663"/>
              <a:ext cx="22860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6788225" y="6137538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 smtClean="0">
                <a:solidFill>
                  <a:srgbClr val="008000"/>
                </a:solidFill>
              </a:rPr>
              <a:t>12 </a:t>
            </a:r>
            <a:r>
              <a:rPr lang="en-GB" sz="1400" b="1" dirty="0" err="1" smtClean="0">
                <a:solidFill>
                  <a:srgbClr val="008000"/>
                </a:solidFill>
              </a:rPr>
              <a:t>Vdc</a:t>
            </a:r>
            <a:endParaRPr lang="en-GB" sz="1400" b="1" dirty="0">
              <a:solidFill>
                <a:srgbClr val="008000"/>
              </a:solidFill>
            </a:endParaRPr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 flipV="1">
            <a:off x="7575550" y="2295525"/>
            <a:ext cx="692150" cy="31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8" name="Picture 59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67527" y="3804681"/>
            <a:ext cx="6762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Text Box 67"/>
          <p:cNvSpPr txBox="1">
            <a:spLocks noChangeArrowheads="1"/>
          </p:cNvSpPr>
          <p:nvPr/>
        </p:nvSpPr>
        <p:spPr bwMode="auto">
          <a:xfrm>
            <a:off x="7391400" y="138112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61" name="Line 69"/>
          <p:cNvSpPr>
            <a:spLocks noChangeShapeType="1"/>
          </p:cNvSpPr>
          <p:nvPr/>
        </p:nvSpPr>
        <p:spPr bwMode="auto">
          <a:xfrm>
            <a:off x="7575549" y="2941638"/>
            <a:ext cx="673101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72"/>
          <p:cNvSpPr>
            <a:spLocks noChangeShapeType="1"/>
          </p:cNvSpPr>
          <p:nvPr/>
        </p:nvSpPr>
        <p:spPr bwMode="auto">
          <a:xfrm>
            <a:off x="6248400" y="3667125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3"/>
          <p:cNvSpPr>
            <a:spLocks noChangeShapeType="1"/>
          </p:cNvSpPr>
          <p:nvPr/>
        </p:nvSpPr>
        <p:spPr bwMode="auto">
          <a:xfrm>
            <a:off x="6019800" y="3667125"/>
            <a:ext cx="609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74"/>
          <p:cNvSpPr>
            <a:spLocks noChangeShapeType="1"/>
          </p:cNvSpPr>
          <p:nvPr/>
        </p:nvSpPr>
        <p:spPr bwMode="auto">
          <a:xfrm>
            <a:off x="7543799" y="3667125"/>
            <a:ext cx="77152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75"/>
          <p:cNvSpPr>
            <a:spLocks noChangeShapeType="1"/>
          </p:cNvSpPr>
          <p:nvPr/>
        </p:nvSpPr>
        <p:spPr bwMode="auto">
          <a:xfrm>
            <a:off x="7543799" y="4124325"/>
            <a:ext cx="71437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76"/>
          <p:cNvSpPr>
            <a:spLocks noChangeShapeType="1"/>
          </p:cNvSpPr>
          <p:nvPr/>
        </p:nvSpPr>
        <p:spPr bwMode="auto">
          <a:xfrm>
            <a:off x="7543799" y="4581524"/>
            <a:ext cx="704851" cy="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Text Box 77"/>
          <p:cNvSpPr txBox="1">
            <a:spLocks noChangeArrowheads="1"/>
          </p:cNvSpPr>
          <p:nvPr/>
        </p:nvSpPr>
        <p:spPr bwMode="auto">
          <a:xfrm>
            <a:off x="7467600" y="33813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68" name="Text Box 78"/>
          <p:cNvSpPr txBox="1">
            <a:spLocks noChangeArrowheads="1"/>
          </p:cNvSpPr>
          <p:nvPr/>
        </p:nvSpPr>
        <p:spPr bwMode="auto">
          <a:xfrm>
            <a:off x="7467600" y="382905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2.5Vdc</a:t>
            </a:r>
          </a:p>
        </p:txBody>
      </p:sp>
      <p:sp>
        <p:nvSpPr>
          <p:cNvPr id="69" name="Text Box 79"/>
          <p:cNvSpPr txBox="1">
            <a:spLocks noChangeArrowheads="1"/>
          </p:cNvSpPr>
          <p:nvPr/>
        </p:nvSpPr>
        <p:spPr bwMode="auto">
          <a:xfrm>
            <a:off x="7391400" y="428625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1.8Vdc</a:t>
            </a:r>
          </a:p>
        </p:txBody>
      </p:sp>
      <p:sp>
        <p:nvSpPr>
          <p:cNvPr id="74" name="Text Box 88"/>
          <p:cNvSpPr txBox="1">
            <a:spLocks noChangeArrowheads="1"/>
          </p:cNvSpPr>
          <p:nvPr/>
        </p:nvSpPr>
        <p:spPr bwMode="auto">
          <a:xfrm>
            <a:off x="5867400" y="3362325"/>
            <a:ext cx="81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>
                <a:solidFill>
                  <a:srgbClr val="008000"/>
                </a:solidFill>
              </a:rPr>
              <a:t>12Vdc</a:t>
            </a:r>
          </a:p>
        </p:txBody>
      </p:sp>
      <p:pic>
        <p:nvPicPr>
          <p:cNvPr id="75" name="Picture 74"/>
          <p:cNvPicPr>
            <a:picLocks noChangeAspect="1" noChangeArrowheads="1"/>
          </p:cNvPicPr>
          <p:nvPr/>
        </p:nvPicPr>
        <p:blipFill>
          <a:blip r:embed="rId12" cstate="print">
            <a:lum bright="-8000" contrast="14000"/>
          </a:blip>
          <a:srcRect/>
          <a:stretch>
            <a:fillRect/>
          </a:stretch>
        </p:blipFill>
        <p:spPr bwMode="auto">
          <a:xfrm>
            <a:off x="6854826" y="1879599"/>
            <a:ext cx="589844" cy="55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13" cstate="print">
            <a:lum bright="44000" contrast="60000"/>
          </a:blip>
          <a:srcRect/>
          <a:stretch>
            <a:fillRect/>
          </a:stretch>
        </p:blipFill>
        <p:spPr bwMode="auto">
          <a:xfrm>
            <a:off x="6829426" y="2624379"/>
            <a:ext cx="619124" cy="4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Line 39"/>
          <p:cNvSpPr>
            <a:spLocks noChangeShapeType="1"/>
          </p:cNvSpPr>
          <p:nvPr/>
        </p:nvSpPr>
        <p:spPr bwMode="auto">
          <a:xfrm>
            <a:off x="5895975" y="1685925"/>
            <a:ext cx="990601" cy="9810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266700" y="52451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 smtClean="0"/>
              <a:t>Standard Rectifiers</a:t>
            </a:r>
            <a:endParaRPr lang="en-GB" sz="1400" b="1" dirty="0"/>
          </a:p>
        </p:txBody>
      </p:sp>
      <p:sp>
        <p:nvSpPr>
          <p:cNvPr id="79" name="Rectangle 78"/>
          <p:cNvSpPr/>
          <p:nvPr/>
        </p:nvSpPr>
        <p:spPr>
          <a:xfrm>
            <a:off x="2447925" y="3114675"/>
            <a:ext cx="2400299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48V, 24V, 12V </a:t>
            </a:r>
          </a:p>
          <a:p>
            <a:pPr algn="ctr"/>
            <a:r>
              <a:rPr lang="en-US" sz="18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Bus</a:t>
            </a:r>
            <a:endParaRPr lang="en-US" sz="1800" b="1" cap="all" spc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80" name="Text Box 37"/>
          <p:cNvSpPr txBox="1">
            <a:spLocks noChangeArrowheads="1"/>
          </p:cNvSpPr>
          <p:nvPr/>
        </p:nvSpPr>
        <p:spPr bwMode="auto">
          <a:xfrm>
            <a:off x="5036128" y="3944216"/>
            <a:ext cx="7280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/>
              <a:t>1/4 bricks</a:t>
            </a:r>
            <a:endParaRPr lang="en-GB" sz="1000" dirty="0"/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20" y="5306220"/>
            <a:ext cx="1116464" cy="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Text Box 37"/>
          <p:cNvSpPr txBox="1">
            <a:spLocks noChangeArrowheads="1"/>
          </p:cNvSpPr>
          <p:nvPr/>
        </p:nvSpPr>
        <p:spPr bwMode="auto">
          <a:xfrm>
            <a:off x="4820393" y="6222299"/>
            <a:ext cx="7954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/>
              <a:t>1/16 bricks</a:t>
            </a:r>
            <a:endParaRPr lang="en-GB" sz="1000" dirty="0"/>
          </a:p>
        </p:txBody>
      </p:sp>
      <p:sp>
        <p:nvSpPr>
          <p:cNvPr id="3" name="Rectangle 2"/>
          <p:cNvSpPr/>
          <p:nvPr/>
        </p:nvSpPr>
        <p:spPr>
          <a:xfrm>
            <a:off x="5248894" y="5165766"/>
            <a:ext cx="688769" cy="28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344390" y="5900057"/>
            <a:ext cx="688769" cy="28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481455" y="6282048"/>
            <a:ext cx="1648684" cy="566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7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3215163"/>
            <a:ext cx="857250" cy="62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84" y="3936978"/>
            <a:ext cx="592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27" y="4481468"/>
            <a:ext cx="759362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7"/>
    </mc:Choice>
    <mc:Fallback xmlns="">
      <p:transition spd="slow" advTm="3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289832" y="0"/>
            <a:ext cx="8774516" cy="1005840"/>
          </a:xfrm>
        </p:spPr>
        <p:txBody>
          <a:bodyPr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Offline Simulation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832" y="4029178"/>
            <a:ext cx="84881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GE WebSim Simulator needs to be downloaded and installed – one time only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/>
              <a:t>Both SIMPLIS and SIMetrix simulators included along with schematic capture and plotting tools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/>
              <a:t>Node restricted version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Simulation schematics can be downloaded and worked offline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/>
              <a:t>Allows topology changes, different analyses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9"/>
          <a:stretch/>
        </p:blipFill>
        <p:spPr bwMode="auto">
          <a:xfrm>
            <a:off x="289832" y="916918"/>
            <a:ext cx="8716056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191128" y="3179737"/>
            <a:ext cx="301237" cy="54166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130" y="3721401"/>
            <a:ext cx="3713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Simulation schematics available for download</a:t>
            </a:r>
            <a:endParaRPr lang="en-US" sz="1400" dirty="0"/>
          </a:p>
        </p:txBody>
      </p:sp>
      <p:sp>
        <p:nvSpPr>
          <p:cNvPr id="6" name="Left Brace 5"/>
          <p:cNvSpPr/>
          <p:nvPr/>
        </p:nvSpPr>
        <p:spPr>
          <a:xfrm>
            <a:off x="2492365" y="2789213"/>
            <a:ext cx="274647" cy="781051"/>
          </a:xfrm>
          <a:prstGeom prst="leftBrace">
            <a:avLst>
              <a:gd name="adj1" fmla="val 32609"/>
              <a:gd name="adj2" fmla="val 47561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34899" y="2817299"/>
            <a:ext cx="203210" cy="31569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30004" y="3172241"/>
            <a:ext cx="3447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 WebSim Simulator available for download</a:t>
            </a:r>
            <a:endParaRPr lang="en-US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2"/>
    </mc:Choice>
    <mc:Fallback xmlns="">
      <p:transition spd="slow" advTm="2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5625" y="722448"/>
            <a:ext cx="8193905" cy="762000"/>
          </a:xfrm>
        </p:spPr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 Digital Power Insight™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381000" y="6646863"/>
            <a:ext cx="16129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-109" charset="0"/>
                <a:ea typeface="Century Gothic" pitchFamily="-109" charset="0"/>
                <a:cs typeface="Century Gothic" pitchFamily="-109" charset="0"/>
              </a:rPr>
              <a:t>© 2009 Lineage Power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-109" charset="0"/>
              <a:ea typeface="Century Gothic" pitchFamily="-109" charset="0"/>
              <a:cs typeface="Century Gothic" pitchFamily="-10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4982" t="9049" r="7295" b="7172"/>
          <a:stretch>
            <a:fillRect/>
          </a:stretch>
        </p:blipFill>
        <p:spPr bwMode="auto">
          <a:xfrm>
            <a:off x="209550" y="1333528"/>
            <a:ext cx="3067050" cy="330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 rot="20758585">
            <a:off x="670827" y="1984132"/>
            <a:ext cx="114513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i="1" cap="all" dirty="0" smtClean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BankGothic Md BT" pitchFamily="34" charset="0"/>
              </a:rPr>
              <a:t>GUI</a:t>
            </a:r>
            <a:endParaRPr lang="en-US" sz="3200" b="1" i="1" cap="all" dirty="0">
              <a:ln/>
              <a:solidFill>
                <a:schemeClr val="bg1"/>
              </a:solidFill>
              <a:effectLst>
                <a:reflection blurRad="10000" stA="55000" endPos="48000" dist="500" dir="5400000" sy="-100000" algn="bl" rotWithShape="0"/>
              </a:effectLst>
              <a:latin typeface="BankGothic Md BT" pitchFamily="34" charset="0"/>
            </a:endParaRPr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5" cstate="print">
            <a:lum bright="18000" contrast="22000"/>
          </a:blip>
          <a:srcRect/>
          <a:stretch>
            <a:fillRect/>
          </a:stretch>
        </p:blipFill>
        <p:spPr bwMode="auto">
          <a:xfrm>
            <a:off x="3218213" y="1636707"/>
            <a:ext cx="5925787" cy="442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 bwMode="auto">
          <a:xfrm>
            <a:off x="2576945" y="1188921"/>
            <a:ext cx="6567055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574472" y="2150823"/>
            <a:ext cx="2185059" cy="1258784"/>
          </a:xfrm>
          <a:prstGeom prst="rect">
            <a:avLst/>
          </a:prstGeom>
          <a:noFill/>
          <a:ln w="31750" cap="flat" cmpd="sng" algn="ctr">
            <a:solidFill>
              <a:schemeClr val="tx1">
                <a:alpha val="7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783283" y="1877686"/>
            <a:ext cx="3360717" cy="5324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384645" y="3445232"/>
            <a:ext cx="332333" cy="26363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8930244" y="2018214"/>
            <a:ext cx="213756" cy="42889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6" cstate="print">
            <a:lum bright="4000" contrast="15000"/>
          </a:blip>
          <a:srcRect/>
          <a:stretch>
            <a:fillRect/>
          </a:stretch>
        </p:blipFill>
        <p:spPr bwMode="auto">
          <a:xfrm>
            <a:off x="3350202" y="2081826"/>
            <a:ext cx="2444956" cy="13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 bwMode="auto">
          <a:xfrm rot="16200000">
            <a:off x="1199586" y="3888341"/>
            <a:ext cx="4156364" cy="2775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2095499" y="2753619"/>
            <a:ext cx="1348345" cy="295276"/>
          </a:xfrm>
          <a:custGeom>
            <a:avLst/>
            <a:gdLst>
              <a:gd name="connsiteX0" fmla="*/ 0 w 466725"/>
              <a:gd name="connsiteY0" fmla="*/ 400050 h 400050"/>
              <a:gd name="connsiteX1" fmla="*/ 219075 w 466725"/>
              <a:gd name="connsiteY1" fmla="*/ 285750 h 400050"/>
              <a:gd name="connsiteX2" fmla="*/ 333375 w 466725"/>
              <a:gd name="connsiteY2" fmla="*/ 57150 h 400050"/>
              <a:gd name="connsiteX3" fmla="*/ 466725 w 466725"/>
              <a:gd name="connsiteY3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400050">
                <a:moveTo>
                  <a:pt x="0" y="400050"/>
                </a:moveTo>
                <a:cubicBezTo>
                  <a:pt x="81756" y="371475"/>
                  <a:pt x="163513" y="342900"/>
                  <a:pt x="219075" y="285750"/>
                </a:cubicBezTo>
                <a:cubicBezTo>
                  <a:pt x="274637" y="228600"/>
                  <a:pt x="292100" y="104775"/>
                  <a:pt x="333375" y="57150"/>
                </a:cubicBezTo>
                <a:cubicBezTo>
                  <a:pt x="374650" y="9525"/>
                  <a:pt x="420687" y="4762"/>
                  <a:pt x="466725" y="0"/>
                </a:cubicBezTo>
              </a:path>
            </a:pathLst>
          </a:custGeom>
          <a:noFill/>
          <a:ln w="1079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81455" y="6282048"/>
            <a:ext cx="1648684" cy="566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4716" y="4708803"/>
            <a:ext cx="35073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Digital Power Insight™,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Command Line Interface,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Classic GUI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New PRO-GUI</a:t>
            </a:r>
            <a:endParaRPr lang="en-US" sz="2000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80999" y="127000"/>
            <a:ext cx="830580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DLynx™,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Risk Mitigation…</a:t>
            </a:r>
            <a:endParaRPr lang="en-US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6"/>
    </mc:Choice>
    <mc:Fallback xmlns="">
      <p:transition spd="slow" advTm="3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4982" t="9049" r="7295" b="7172"/>
          <a:stretch>
            <a:fillRect/>
          </a:stretch>
        </p:blipFill>
        <p:spPr bwMode="auto">
          <a:xfrm>
            <a:off x="209550" y="1333528"/>
            <a:ext cx="3067050" cy="330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lum bright="18000" contrast="22000"/>
          </a:blip>
          <a:srcRect/>
          <a:stretch>
            <a:fillRect/>
          </a:stretch>
        </p:blipFill>
        <p:spPr bwMode="auto">
          <a:xfrm>
            <a:off x="3218213" y="1636707"/>
            <a:ext cx="5925787" cy="442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reeform 7"/>
          <p:cNvSpPr/>
          <p:nvPr/>
        </p:nvSpPr>
        <p:spPr bwMode="auto">
          <a:xfrm>
            <a:off x="2095499" y="2753619"/>
            <a:ext cx="1348345" cy="295276"/>
          </a:xfrm>
          <a:custGeom>
            <a:avLst/>
            <a:gdLst>
              <a:gd name="connsiteX0" fmla="*/ 0 w 466725"/>
              <a:gd name="connsiteY0" fmla="*/ 400050 h 400050"/>
              <a:gd name="connsiteX1" fmla="*/ 219075 w 466725"/>
              <a:gd name="connsiteY1" fmla="*/ 285750 h 400050"/>
              <a:gd name="connsiteX2" fmla="*/ 333375 w 466725"/>
              <a:gd name="connsiteY2" fmla="*/ 57150 h 400050"/>
              <a:gd name="connsiteX3" fmla="*/ 466725 w 466725"/>
              <a:gd name="connsiteY3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400050">
                <a:moveTo>
                  <a:pt x="0" y="400050"/>
                </a:moveTo>
                <a:cubicBezTo>
                  <a:pt x="81756" y="371475"/>
                  <a:pt x="163513" y="342900"/>
                  <a:pt x="219075" y="285750"/>
                </a:cubicBezTo>
                <a:cubicBezTo>
                  <a:pt x="274637" y="228600"/>
                  <a:pt x="292100" y="104775"/>
                  <a:pt x="333375" y="57150"/>
                </a:cubicBezTo>
                <a:cubicBezTo>
                  <a:pt x="374650" y="9525"/>
                  <a:pt x="420687" y="4762"/>
                  <a:pt x="466725" y="0"/>
                </a:cubicBezTo>
              </a:path>
            </a:pathLst>
          </a:custGeom>
          <a:noFill/>
          <a:ln w="1079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127000"/>
            <a:ext cx="8305801" cy="762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DLynx™,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Risk Mitigation…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6923314" y="5397336"/>
            <a:ext cx="2220686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lum bright="4000" contrast="15000"/>
          </a:blip>
          <a:srcRect/>
          <a:stretch>
            <a:fillRect/>
          </a:stretch>
        </p:blipFill>
        <p:spPr bwMode="auto">
          <a:xfrm>
            <a:off x="3350202" y="2081826"/>
            <a:ext cx="2444956" cy="13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" y="967563"/>
            <a:ext cx="9144000" cy="51268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9550" y="1333528"/>
            <a:ext cx="8677331" cy="406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lvl="2"/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Digital Attributes,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Digital Adjust, +/-25%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Digitally Telemetry, Vout, Vin, Iout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Digitally Margin  Vout to a pre-determined  high or a low level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Adjust OVP &amp; UVP window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Adjust Startup </a:t>
            </a:r>
            <a:r>
              <a:rPr lang="en-US" sz="2400" dirty="0">
                <a:solidFill>
                  <a:schemeClr val="tx1"/>
                </a:solidFill>
              </a:rPr>
              <a:t>r</a:t>
            </a:r>
            <a:r>
              <a:rPr lang="en-US" sz="2400" dirty="0" smtClean="0">
                <a:solidFill>
                  <a:schemeClr val="tx1"/>
                </a:solidFill>
              </a:rPr>
              <a:t>ise time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Adjust Overcurrent Warning flag..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Adjust input under voltage lockout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Fault indicators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2 different Graphic User Interfaces..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75625" y="722448"/>
            <a:ext cx="819390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 Digital Power Insight</a:t>
            </a:r>
            <a:r>
              <a:rPr lang="en-US" sz="3200" baseline="30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2"/>
    </mc:Choice>
    <mc:Fallback xmlns="">
      <p:transition spd="slow" advTm="5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Background, </a:t>
            </a:r>
            <a:r>
              <a:rPr lang="en-US" sz="3200" i="1" dirty="0" smtClean="0"/>
              <a:t>review of “Classic-GUI”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673933" y="5361709"/>
            <a:ext cx="2268188" cy="1496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602" y="749228"/>
            <a:ext cx="8195131" cy="521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167248" y="5859463"/>
            <a:ext cx="845978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r>
              <a:rPr lang="en-US" sz="3200" dirty="0" smtClean="0"/>
              <a:t>- Classic GUI -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7"/>
    </mc:Choice>
    <mc:Fallback xmlns="">
      <p:transition spd="slow" advTm="2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79475" y="5943601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-95536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i="1" dirty="0" smtClean="0"/>
              <a:t>NEW   </a:t>
            </a:r>
            <a:r>
              <a:rPr lang="en-US" sz="3200" dirty="0" smtClean="0"/>
              <a:t>Pro – GUI…</a:t>
            </a:r>
          </a:p>
        </p:txBody>
      </p:sp>
      <p:pic>
        <p:nvPicPr>
          <p:cNvPr id="8765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024312"/>
            <a:ext cx="8146473" cy="58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65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4" y="717121"/>
            <a:ext cx="4294351" cy="120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0"/>
    </mc:Choice>
    <mc:Fallback xmlns="">
      <p:transition spd="slow" advTm="2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79475" y="5943601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itle 1"/>
          <p:cNvSpPr>
            <a:spLocks noGrp="1"/>
          </p:cNvSpPr>
          <p:nvPr>
            <p:ph type="title"/>
          </p:nvPr>
        </p:nvSpPr>
        <p:spPr>
          <a:xfrm>
            <a:off x="342900" y="-95536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i="1" dirty="0" smtClean="0"/>
              <a:t>NEW   </a:t>
            </a:r>
            <a:r>
              <a:rPr lang="en-US" sz="3200" dirty="0" smtClean="0"/>
              <a:t>Pro – GUI…  Plotting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1276"/>
            <a:ext cx="9116329" cy="514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7"/>
    </mc:Choice>
    <mc:Fallback xmlns="">
      <p:transition spd="slow" advTm="2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/>
          <p:cNvSpPr/>
          <p:nvPr/>
        </p:nvSpPr>
        <p:spPr>
          <a:xfrm>
            <a:off x="6755643" y="5929953"/>
            <a:ext cx="2388358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ounded Rectangle 218"/>
          <p:cNvSpPr/>
          <p:nvPr/>
        </p:nvSpPr>
        <p:spPr>
          <a:xfrm>
            <a:off x="885300" y="6086475"/>
            <a:ext cx="7772400" cy="348346"/>
          </a:xfrm>
          <a:prstGeom prst="roundRect">
            <a:avLst/>
          </a:prstGeom>
          <a:solidFill>
            <a:srgbClr val="00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568775"/>
              <a:satOff val="-10116"/>
              <a:lumOff val="-1568"/>
              <a:alphaOff val="0"/>
            </a:schemeClr>
          </a:fillRef>
          <a:effectRef idx="2">
            <a:schemeClr val="accent5">
              <a:hueOff val="-4568775"/>
              <a:satOff val="-10116"/>
              <a:lumOff val="-1568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Rectangle 56"/>
          <p:cNvSpPr/>
          <p:nvPr/>
        </p:nvSpPr>
        <p:spPr bwMode="auto">
          <a:xfrm>
            <a:off x="880477" y="804692"/>
            <a:ext cx="7772400" cy="5245786"/>
          </a:xfrm>
          <a:prstGeom prst="rect">
            <a:avLst/>
          </a:prstGeom>
          <a:solidFill>
            <a:srgbClr val="C7D5F4">
              <a:alpha val="61176"/>
            </a:srgbClr>
          </a:solidFill>
          <a:ln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80" name="Straight Arrow Connector 179"/>
          <p:cNvCxnSpPr/>
          <p:nvPr/>
        </p:nvCxnSpPr>
        <p:spPr>
          <a:xfrm>
            <a:off x="2978327" y="717976"/>
            <a:ext cx="0" cy="5839877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>
            <a:off x="5451017" y="717976"/>
            <a:ext cx="0" cy="5839877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9788" cy="9985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GE </a:t>
            </a:r>
            <a:r>
              <a:rPr lang="en-US" sz="3200" dirty="0" smtClean="0">
                <a:solidFill>
                  <a:srgbClr val="003300"/>
                </a:solidFill>
              </a:rPr>
              <a:t>Non-Isolated </a:t>
            </a:r>
            <a:r>
              <a:rPr lang="en-US" sz="3200" dirty="0" smtClean="0"/>
              <a:t>POL Roadmap</a:t>
            </a:r>
          </a:p>
        </p:txBody>
      </p:sp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1202" y="119590"/>
            <a:ext cx="519757" cy="22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6259" y="116963"/>
            <a:ext cx="505714" cy="26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" name="Rounded Rectangle 222"/>
          <p:cNvSpPr/>
          <p:nvPr/>
        </p:nvSpPr>
        <p:spPr bwMode="auto">
          <a:xfrm>
            <a:off x="900541" y="1493327"/>
            <a:ext cx="1005840" cy="1737360"/>
          </a:xfrm>
          <a:prstGeom prst="roundRect">
            <a:avLst>
              <a:gd name="adj" fmla="val 7521"/>
            </a:avLst>
          </a:prstGeom>
          <a:solidFill>
            <a:srgbClr val="0066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6238725" y="5332013"/>
            <a:ext cx="2660344" cy="687522"/>
          </a:xfrm>
          <a:prstGeom prst="roundRect">
            <a:avLst/>
          </a:prstGeom>
          <a:solidFill>
            <a:srgbClr val="62CDF8">
              <a:alpha val="62000"/>
            </a:srgb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1505043" y="1571863"/>
            <a:ext cx="4026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3A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pico</a:t>
            </a:r>
            <a:endParaRPr lang="en-US" sz="900" dirty="0" smtClean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A&amp;D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505043" y="2138874"/>
            <a:ext cx="4026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6A</a:t>
            </a:r>
          </a:p>
          <a:p>
            <a:r>
              <a:rPr lang="en-US" sz="900" dirty="0" err="1" smtClean="0">
                <a:solidFill>
                  <a:schemeClr val="bg1"/>
                </a:solidFill>
                <a:latin typeface="+mn-lt"/>
              </a:rPr>
              <a:t>pico</a:t>
            </a:r>
            <a:endParaRPr lang="en-US" sz="900" b="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A&amp;D</a:t>
            </a:r>
            <a:endParaRPr lang="en-US" sz="900" b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505043" y="2739153"/>
            <a:ext cx="4026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12A</a:t>
            </a:r>
          </a:p>
          <a:p>
            <a:r>
              <a:rPr lang="en-US" sz="900" dirty="0" err="1" smtClean="0">
                <a:solidFill>
                  <a:schemeClr val="bg1"/>
                </a:solidFill>
                <a:latin typeface="+mn-lt"/>
              </a:rPr>
              <a:t>pico</a:t>
            </a:r>
            <a:endParaRPr lang="en-US" sz="900" b="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A&amp;D</a:t>
            </a:r>
            <a:endParaRPr lang="en-US" sz="900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184"/>
          <p:cNvGrpSpPr/>
          <p:nvPr/>
        </p:nvGrpSpPr>
        <p:grpSpPr>
          <a:xfrm>
            <a:off x="139692" y="948675"/>
            <a:ext cx="685800" cy="548223"/>
            <a:chOff x="768095" y="1447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40" name="Rounded Rectangle 239"/>
            <p:cNvSpPr/>
            <p:nvPr/>
          </p:nvSpPr>
          <p:spPr>
            <a:xfrm>
              <a:off x="768095" y="1447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1" name="Rounded Rectangle 4"/>
            <p:cNvSpPr/>
            <p:nvPr/>
          </p:nvSpPr>
          <p:spPr>
            <a:xfrm>
              <a:off x="794857" y="28209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95"/>
          <p:cNvGrpSpPr/>
          <p:nvPr/>
        </p:nvGrpSpPr>
        <p:grpSpPr>
          <a:xfrm>
            <a:off x="139692" y="1524310"/>
            <a:ext cx="685800" cy="548223"/>
            <a:chOff x="768095" y="577082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38" name="Rounded Rectangle 237"/>
            <p:cNvSpPr/>
            <p:nvPr/>
          </p:nvSpPr>
          <p:spPr>
            <a:xfrm>
              <a:off x="768095" y="577082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71097"/>
                <a:satOff val="-1264"/>
                <a:lumOff val="-196"/>
                <a:alphaOff val="0"/>
              </a:schemeClr>
            </a:fillRef>
            <a:effectRef idx="2">
              <a:schemeClr val="accent5">
                <a:hueOff val="-571097"/>
                <a:satOff val="-1264"/>
                <a:lumOff val="-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9" name="Rounded Rectangle 6"/>
            <p:cNvSpPr/>
            <p:nvPr/>
          </p:nvSpPr>
          <p:spPr>
            <a:xfrm>
              <a:off x="794857" y="603844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196"/>
          <p:cNvGrpSpPr/>
          <p:nvPr/>
        </p:nvGrpSpPr>
        <p:grpSpPr>
          <a:xfrm>
            <a:off x="139692" y="2099945"/>
            <a:ext cx="685800" cy="548223"/>
            <a:chOff x="768095" y="1152717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36" name="Rounded Rectangle 235"/>
            <p:cNvSpPr/>
            <p:nvPr/>
          </p:nvSpPr>
          <p:spPr>
            <a:xfrm>
              <a:off x="768095" y="1152717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42194"/>
                <a:satOff val="-2529"/>
                <a:lumOff val="-392"/>
                <a:alphaOff val="0"/>
              </a:schemeClr>
            </a:fillRef>
            <a:effectRef idx="2">
              <a:schemeClr val="accent5">
                <a:hueOff val="-1142194"/>
                <a:satOff val="-2529"/>
                <a:lumOff val="-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7" name="Rounded Rectangle 8"/>
            <p:cNvSpPr/>
            <p:nvPr/>
          </p:nvSpPr>
          <p:spPr>
            <a:xfrm>
              <a:off x="794857" y="1179479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6A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206"/>
          <p:cNvGrpSpPr/>
          <p:nvPr/>
        </p:nvGrpSpPr>
        <p:grpSpPr>
          <a:xfrm>
            <a:off x="139692" y="2675580"/>
            <a:ext cx="685800" cy="548223"/>
            <a:chOff x="768095" y="1728352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34" name="Rounded Rectangle 233"/>
            <p:cNvSpPr/>
            <p:nvPr/>
          </p:nvSpPr>
          <p:spPr>
            <a:xfrm>
              <a:off x="768095" y="1728352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713291"/>
                <a:satOff val="-3793"/>
                <a:lumOff val="-588"/>
                <a:alphaOff val="0"/>
              </a:schemeClr>
            </a:fillRef>
            <a:effectRef idx="2">
              <a:schemeClr val="accent5">
                <a:hueOff val="-1713291"/>
                <a:satOff val="-3793"/>
                <a:lumOff val="-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5" name="Rounded Rectangle 10"/>
            <p:cNvSpPr/>
            <p:nvPr/>
          </p:nvSpPr>
          <p:spPr>
            <a:xfrm>
              <a:off x="794857" y="1755114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12A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213"/>
          <p:cNvGrpSpPr/>
          <p:nvPr/>
        </p:nvGrpSpPr>
        <p:grpSpPr>
          <a:xfrm>
            <a:off x="139692" y="3251216"/>
            <a:ext cx="685800" cy="548223"/>
            <a:chOff x="768095" y="2303988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32" name="Rounded Rectangle 231"/>
            <p:cNvSpPr/>
            <p:nvPr/>
          </p:nvSpPr>
          <p:spPr>
            <a:xfrm>
              <a:off x="768095" y="2303988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284387"/>
                <a:satOff val="-5058"/>
                <a:lumOff val="-784"/>
                <a:alphaOff val="0"/>
              </a:schemeClr>
            </a:fillRef>
            <a:effectRef idx="2">
              <a:schemeClr val="accent5">
                <a:hueOff val="-2284387"/>
                <a:satOff val="-5058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3" name="Rounded Rectangle 12"/>
            <p:cNvSpPr/>
            <p:nvPr/>
          </p:nvSpPr>
          <p:spPr>
            <a:xfrm>
              <a:off x="794857" y="2330750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20A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217"/>
          <p:cNvGrpSpPr/>
          <p:nvPr/>
        </p:nvGrpSpPr>
        <p:grpSpPr>
          <a:xfrm>
            <a:off x="139692" y="3826851"/>
            <a:ext cx="685800" cy="548223"/>
            <a:chOff x="768095" y="2879623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30" name="Rounded Rectangle 229"/>
            <p:cNvSpPr/>
            <p:nvPr/>
          </p:nvSpPr>
          <p:spPr>
            <a:xfrm>
              <a:off x="768095" y="2879623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855484"/>
                <a:satOff val="-6322"/>
                <a:lumOff val="-980"/>
                <a:alphaOff val="0"/>
              </a:schemeClr>
            </a:fillRef>
            <a:effectRef idx="2">
              <a:schemeClr val="accent5">
                <a:hueOff val="-2855484"/>
                <a:satOff val="-6322"/>
                <a:lumOff val="-9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1" name="Rounded Rectangle 14"/>
            <p:cNvSpPr/>
            <p:nvPr/>
          </p:nvSpPr>
          <p:spPr>
            <a:xfrm>
              <a:off x="794857" y="2906385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30A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218"/>
          <p:cNvGrpSpPr/>
          <p:nvPr/>
        </p:nvGrpSpPr>
        <p:grpSpPr>
          <a:xfrm>
            <a:off x="139692" y="4402486"/>
            <a:ext cx="685800" cy="548223"/>
            <a:chOff x="768095" y="3455258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28" name="Rounded Rectangle 227"/>
            <p:cNvSpPr/>
            <p:nvPr/>
          </p:nvSpPr>
          <p:spPr>
            <a:xfrm>
              <a:off x="768095" y="3455258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426581"/>
                <a:satOff val="-7587"/>
                <a:lumOff val="-1176"/>
                <a:alphaOff val="0"/>
              </a:schemeClr>
            </a:fillRef>
            <a:effectRef idx="2">
              <a:schemeClr val="accent5">
                <a:hueOff val="-3426581"/>
                <a:satOff val="-7587"/>
                <a:lumOff val="-1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9" name="Rounded Rectangle 16"/>
            <p:cNvSpPr/>
            <p:nvPr/>
          </p:nvSpPr>
          <p:spPr>
            <a:xfrm>
              <a:off x="794857" y="3482020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40A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219"/>
          <p:cNvGrpSpPr/>
          <p:nvPr/>
        </p:nvGrpSpPr>
        <p:grpSpPr>
          <a:xfrm>
            <a:off x="139692" y="4978121"/>
            <a:ext cx="685800" cy="548223"/>
            <a:chOff x="768095" y="4030893"/>
            <a:chExt cx="864108" cy="548223"/>
          </a:xfrm>
          <a:scene3d>
            <a:camera prst="orthographicFront"/>
            <a:lightRig rig="flat" dir="t"/>
          </a:scene3d>
        </p:grpSpPr>
        <p:sp>
          <p:nvSpPr>
            <p:cNvPr id="226" name="Rounded Rectangle 225"/>
            <p:cNvSpPr/>
            <p:nvPr/>
          </p:nvSpPr>
          <p:spPr>
            <a:xfrm>
              <a:off x="768095" y="4030893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997678"/>
                <a:satOff val="-8851"/>
                <a:lumOff val="-1372"/>
                <a:alphaOff val="0"/>
              </a:schemeClr>
            </a:fillRef>
            <a:effectRef idx="2">
              <a:schemeClr val="accent5">
                <a:hueOff val="-3997678"/>
                <a:satOff val="-8851"/>
                <a:lumOff val="-13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7" name="Rounded Rectangle 18"/>
            <p:cNvSpPr/>
            <p:nvPr/>
          </p:nvSpPr>
          <p:spPr>
            <a:xfrm>
              <a:off x="794857" y="4057655"/>
              <a:ext cx="810584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50A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220"/>
          <p:cNvGrpSpPr/>
          <p:nvPr/>
        </p:nvGrpSpPr>
        <p:grpSpPr>
          <a:xfrm>
            <a:off x="139692" y="5553756"/>
            <a:ext cx="707039" cy="548223"/>
            <a:chOff x="768095" y="4606528"/>
            <a:chExt cx="890869" cy="548223"/>
          </a:xfrm>
          <a:scene3d>
            <a:camera prst="orthographicFront"/>
            <a:lightRig rig="flat" dir="t"/>
          </a:scene3d>
        </p:grpSpPr>
        <p:sp>
          <p:nvSpPr>
            <p:cNvPr id="224" name="Rounded Rectangle 223"/>
            <p:cNvSpPr/>
            <p:nvPr/>
          </p:nvSpPr>
          <p:spPr>
            <a:xfrm>
              <a:off x="768095" y="4606528"/>
              <a:ext cx="864108" cy="548223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568775"/>
                <a:satOff val="-10116"/>
                <a:lumOff val="-1568"/>
                <a:alphaOff val="0"/>
              </a:schemeClr>
            </a:fillRef>
            <a:effectRef idx="2">
              <a:schemeClr val="accent5">
                <a:hueOff val="-4568775"/>
                <a:satOff val="-10116"/>
                <a:lumOff val="-156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5" name="Rounded Rectangle 20"/>
            <p:cNvSpPr/>
            <p:nvPr/>
          </p:nvSpPr>
          <p:spPr>
            <a:xfrm>
              <a:off x="794856" y="4633290"/>
              <a:ext cx="864108" cy="4946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  <a:sp3d extrusionH="57150">
                <a:bevelT w="82550" h="38100" prst="coolSlant"/>
              </a:sp3d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60A</a:t>
              </a:r>
              <a:r>
                <a:rPr lang="en-US" sz="1200" b="0" kern="1200" dirty="0" smtClean="0">
                  <a:ln w="31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+</a:t>
              </a:r>
              <a:endParaRPr lang="en-US" sz="1800" b="0" kern="12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50" name="Rounded Rectangle 249"/>
          <p:cNvSpPr/>
          <p:nvPr/>
        </p:nvSpPr>
        <p:spPr bwMode="auto">
          <a:xfrm>
            <a:off x="900828" y="4421135"/>
            <a:ext cx="1005840" cy="548640"/>
          </a:xfrm>
          <a:prstGeom prst="roundRect">
            <a:avLst/>
          </a:prstGeom>
          <a:solidFill>
            <a:srgbClr val="0066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000" smtClean="0">
              <a:solidFill>
                <a:schemeClr val="tx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525416" y="4415032"/>
            <a:ext cx="4700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40A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mega</a:t>
            </a:r>
            <a:endParaRPr lang="en-US" sz="900" b="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A&amp;D</a:t>
            </a:r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220" name="Picture 219" descr="P8180016.JPG"/>
          <p:cNvPicPr>
            <a:picLocks noChangeAspect="1"/>
          </p:cNvPicPr>
          <p:nvPr/>
        </p:nvPicPr>
        <p:blipFill>
          <a:blip r:embed="rId7" cstate="print"/>
          <a:srcRect l="5317" t="16709" r="6660" b="4407"/>
          <a:stretch>
            <a:fillRect/>
          </a:stretch>
        </p:blipFill>
        <p:spPr>
          <a:xfrm>
            <a:off x="910365" y="4457510"/>
            <a:ext cx="693784" cy="46904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3" name="Picture 3"/>
          <p:cNvPicPr>
            <a:picLocks noChangeArrowheads="1"/>
          </p:cNvPicPr>
          <p:nvPr/>
        </p:nvPicPr>
        <p:blipFill>
          <a:blip r:embed="rId8" cstate="print"/>
          <a:srcRect l="1460" t="1606" r="2432" b="2410"/>
          <a:stretch>
            <a:fillRect/>
          </a:stretch>
        </p:blipFill>
        <p:spPr bwMode="auto">
          <a:xfrm>
            <a:off x="1011344" y="2753850"/>
            <a:ext cx="402675" cy="355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1" name="Rounded Rectangle 20"/>
          <p:cNvSpPr/>
          <p:nvPr/>
        </p:nvSpPr>
        <p:spPr>
          <a:xfrm>
            <a:off x="3865569" y="6144958"/>
            <a:ext cx="731520" cy="25245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  <a:sp3d extrusionH="57150">
              <a:bevelT w="82550" h="38100" prst="coolSlant"/>
            </a:sp3d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  <a:endParaRPr lang="en-US" sz="1400" b="0" kern="12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1344" y="1576846"/>
            <a:ext cx="426319" cy="37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1344" y="2143857"/>
            <a:ext cx="415591" cy="37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4" name="Rounded Rectangle 173"/>
          <p:cNvSpPr/>
          <p:nvPr/>
        </p:nvSpPr>
        <p:spPr bwMode="auto">
          <a:xfrm>
            <a:off x="7574800" y="5376765"/>
            <a:ext cx="1246547" cy="579328"/>
          </a:xfrm>
          <a:prstGeom prst="roundRect">
            <a:avLst/>
          </a:prstGeom>
          <a:solidFill>
            <a:srgbClr val="0066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8253442" y="5439641"/>
            <a:ext cx="640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80A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GIGA D</a:t>
            </a:r>
            <a:endParaRPr lang="en-US" sz="900" b="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Digital</a:t>
            </a:r>
            <a:endParaRPr lang="en-US" sz="9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5" name="Picture 184" descr="APTS050_5_Jan_1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29291" y="5453526"/>
            <a:ext cx="646940" cy="474896"/>
          </a:xfrm>
          <a:prstGeom prst="roundRect">
            <a:avLst/>
          </a:prstGeom>
        </p:spPr>
      </p:pic>
      <p:sp>
        <p:nvSpPr>
          <p:cNvPr id="176" name="Rounded Rectangle 20"/>
          <p:cNvSpPr/>
          <p:nvPr/>
        </p:nvSpPr>
        <p:spPr>
          <a:xfrm>
            <a:off x="1605207" y="6144958"/>
            <a:ext cx="731520" cy="25245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  <a:sp3d extrusionH="57150">
              <a:bevelT w="82550" h="38100" prst="coolSlant"/>
            </a:sp3d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r>
              <a:rPr lang="en-US" sz="1400" b="0" kern="120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</a:t>
            </a:r>
            <a:endParaRPr lang="en-US" sz="1400" b="0" kern="12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8" name="Rounded Rectangle 247"/>
          <p:cNvSpPr/>
          <p:nvPr/>
        </p:nvSpPr>
        <p:spPr bwMode="auto">
          <a:xfrm>
            <a:off x="900541" y="3247942"/>
            <a:ext cx="1005840" cy="548640"/>
          </a:xfrm>
          <a:prstGeom prst="roundRect">
            <a:avLst/>
          </a:prstGeom>
          <a:solidFill>
            <a:srgbClr val="00660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505043" y="3250711"/>
            <a:ext cx="4716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>
                <a:solidFill>
                  <a:schemeClr val="bg1"/>
                </a:solidFill>
                <a:latin typeface="+mn-lt"/>
              </a:rPr>
              <a:t>20A</a:t>
            </a:r>
          </a:p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m</a:t>
            </a:r>
            <a:r>
              <a:rPr lang="en-US" sz="900" dirty="0" smtClean="0">
                <a:solidFill>
                  <a:schemeClr val="bg1"/>
                </a:solidFill>
                <a:latin typeface="+mn-lt"/>
              </a:rPr>
              <a:t>icro</a:t>
            </a:r>
            <a:endParaRPr lang="en-US" sz="900" b="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A&amp;D</a:t>
            </a:r>
            <a:endParaRPr lang="en-US" sz="900" b="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2" cstate="print"/>
          <a:srcRect l="1254" t="1020" r="1613" b="3288"/>
          <a:stretch>
            <a:fillRect/>
          </a:stretch>
        </p:blipFill>
        <p:spPr bwMode="auto">
          <a:xfrm>
            <a:off x="943639" y="3296181"/>
            <a:ext cx="575160" cy="447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8" name="Rounded Rectangle 87"/>
          <p:cNvSpPr/>
          <p:nvPr/>
        </p:nvSpPr>
        <p:spPr bwMode="auto">
          <a:xfrm>
            <a:off x="2274592" y="1233874"/>
            <a:ext cx="1219591" cy="274320"/>
          </a:xfrm>
          <a:prstGeom prst="round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en-US" sz="120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4.5mm </a:t>
            </a:r>
            <a:r>
              <a:rPr lang="en-US" sz="1200" dirty="0" err="1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hgt</a:t>
            </a:r>
            <a:r>
              <a:rPr lang="en-US" sz="120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 </a:t>
            </a:r>
            <a:r>
              <a:rPr lang="en-US" sz="1200" dirty="0" smtClean="0">
                <a:solidFill>
                  <a:schemeClr val="bg1"/>
                </a:solidFill>
              </a:rPr>
              <a:t>2A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75094" y="2571750"/>
            <a:ext cx="2604968" cy="762000"/>
          </a:xfrm>
          <a:prstGeom prst="roundRect">
            <a:avLst/>
          </a:prstGeom>
          <a:solidFill>
            <a:srgbClr val="62CDF8">
              <a:alpha val="69804"/>
            </a:srgb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 bwMode="auto">
          <a:xfrm>
            <a:off x="3770328" y="2671700"/>
            <a:ext cx="1067202" cy="54864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419803" y="2702848"/>
            <a:ext cx="4716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12A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micro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A&amp;D</a:t>
            </a:r>
          </a:p>
        </p:txBody>
      </p:sp>
      <p:sp>
        <p:nvSpPr>
          <p:cNvPr id="104" name="Rounded Rectangle 103"/>
          <p:cNvSpPr/>
          <p:nvPr/>
        </p:nvSpPr>
        <p:spPr bwMode="auto">
          <a:xfrm>
            <a:off x="3823668" y="2728712"/>
            <a:ext cx="595725" cy="44832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5" name="Picture 104" descr="Picture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77129" y="2775692"/>
            <a:ext cx="492553" cy="314860"/>
          </a:xfrm>
          <a:prstGeom prst="rect">
            <a:avLst/>
          </a:prstGeom>
          <a:scene3d>
            <a:camera prst="orthographicFront">
              <a:rot lat="19200000" lon="600000" rev="20400000"/>
            </a:camera>
            <a:lightRig rig="threePt" dir="t"/>
          </a:scene3d>
          <a:sp3d>
            <a:bevelT h="38100" prst="coolSlant"/>
          </a:sp3d>
        </p:spPr>
      </p:pic>
      <p:sp>
        <p:nvSpPr>
          <p:cNvPr id="119" name="Rounded Rectangle 20"/>
          <p:cNvSpPr/>
          <p:nvPr/>
        </p:nvSpPr>
        <p:spPr>
          <a:xfrm>
            <a:off x="6659014" y="6144957"/>
            <a:ext cx="731520" cy="252455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  <a:sp3d extrusionH="57150">
              <a:bevelT w="82550" h="38100" prst="coolSlant"/>
            </a:sp3d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0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2014</a:t>
            </a:r>
            <a:endParaRPr lang="en-US" sz="1400" b="0" kern="12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247901" y="2600450"/>
            <a:ext cx="152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99"/>
                </a:solidFill>
              </a:rPr>
              <a:t>Available Now!</a:t>
            </a:r>
            <a:endParaRPr lang="en-US" sz="1800" b="1" dirty="0">
              <a:solidFill>
                <a:srgbClr val="000099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238725" y="5505188"/>
            <a:ext cx="1270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2H 2014</a:t>
            </a:r>
            <a:endParaRPr lang="en-US" sz="1600" b="1" dirty="0"/>
          </a:p>
        </p:txBody>
      </p:sp>
      <p:sp>
        <p:nvSpPr>
          <p:cNvPr id="112" name="Rounded Rectangle 111"/>
          <p:cNvSpPr/>
          <p:nvPr/>
        </p:nvSpPr>
        <p:spPr>
          <a:xfrm>
            <a:off x="4397506" y="3395842"/>
            <a:ext cx="2713234" cy="789720"/>
          </a:xfrm>
          <a:prstGeom prst="roundRect">
            <a:avLst/>
          </a:prstGeom>
          <a:solidFill>
            <a:srgbClr val="62CDF8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483002" y="3504626"/>
            <a:ext cx="1216988" cy="680936"/>
            <a:chOff x="6584121" y="3762607"/>
            <a:chExt cx="1216988" cy="680936"/>
          </a:xfrm>
        </p:grpSpPr>
        <p:sp>
          <p:nvSpPr>
            <p:cNvPr id="91" name="Rounded Rectangle 90"/>
            <p:cNvSpPr/>
            <p:nvPr/>
          </p:nvSpPr>
          <p:spPr bwMode="auto">
            <a:xfrm>
              <a:off x="6584121" y="3762607"/>
              <a:ext cx="1216987" cy="548640"/>
            </a:xfrm>
            <a:prstGeom prst="roundRect">
              <a:avLst>
                <a:gd name="adj" fmla="val 17872"/>
              </a:avLst>
            </a:prstGeom>
            <a:solidFill>
              <a:srgbClr val="3030D4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dirty="0" smtClean="0">
                <a:solidFill>
                  <a:schemeClr val="tx1"/>
                </a:solidFill>
                <a:latin typeface="GE Inspira Pitch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100276" y="3797212"/>
              <a:ext cx="700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  <a:latin typeface="GE Inspira Pitch" charset="0"/>
                </a:rPr>
                <a:t>Dual 12A</a:t>
              </a:r>
            </a:p>
            <a:p>
              <a:r>
                <a:rPr lang="en-US" sz="900" dirty="0" smtClean="0">
                  <a:solidFill>
                    <a:schemeClr val="bg1"/>
                  </a:solidFill>
                  <a:latin typeface="GE Inspira Pitch" charset="0"/>
                </a:rPr>
                <a:t>UDXS1212</a:t>
              </a:r>
            </a:p>
            <a:p>
              <a:r>
                <a:rPr lang="en-US" sz="900" b="0" dirty="0" smtClean="0">
                  <a:solidFill>
                    <a:schemeClr val="bg1"/>
                  </a:solidFill>
                  <a:latin typeface="GE Inspira Pitch" charset="0"/>
                </a:rPr>
                <a:t>A &amp; D</a:t>
              </a:r>
            </a:p>
            <a:p>
              <a:endParaRPr lang="en-US" sz="900" b="0" dirty="0" smtClean="0">
                <a:solidFill>
                  <a:schemeClr val="bg1"/>
                </a:solidFill>
                <a:latin typeface="GE Inspira Pitch" charset="0"/>
              </a:endParaRPr>
            </a:p>
          </p:txBody>
        </p:sp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1254" t="1020" r="1613" b="3288"/>
            <a:stretch>
              <a:fillRect/>
            </a:stretch>
          </p:blipFill>
          <p:spPr bwMode="auto">
            <a:xfrm>
              <a:off x="6659014" y="3866452"/>
              <a:ext cx="480504" cy="365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23" name="TextBox 122"/>
          <p:cNvSpPr txBox="1"/>
          <p:nvPr/>
        </p:nvSpPr>
        <p:spPr>
          <a:xfrm>
            <a:off x="5760204" y="3630110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Early 2014</a:t>
            </a:r>
            <a:endParaRPr lang="en-US" sz="1600" b="1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7434548" y="1083362"/>
            <a:ext cx="1216988" cy="680936"/>
            <a:chOff x="6584121" y="3762607"/>
            <a:chExt cx="1216988" cy="680936"/>
          </a:xfrm>
        </p:grpSpPr>
        <p:sp>
          <p:nvSpPr>
            <p:cNvPr id="125" name="Rounded Rectangle 124"/>
            <p:cNvSpPr/>
            <p:nvPr/>
          </p:nvSpPr>
          <p:spPr bwMode="auto">
            <a:xfrm>
              <a:off x="6584121" y="3762607"/>
              <a:ext cx="1216987" cy="548640"/>
            </a:xfrm>
            <a:prstGeom prst="roundRect">
              <a:avLst>
                <a:gd name="adj" fmla="val 17872"/>
              </a:avLst>
            </a:prstGeom>
            <a:solidFill>
              <a:srgbClr val="3030D4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dirty="0" smtClean="0">
                <a:solidFill>
                  <a:schemeClr val="tx1"/>
                </a:solidFill>
                <a:latin typeface="GE Inspira Pitch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100276" y="3797212"/>
              <a:ext cx="700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  <a:latin typeface="GE Inspira Pitch" charset="0"/>
                </a:rPr>
                <a:t>Dual 6A</a:t>
              </a:r>
            </a:p>
            <a:p>
              <a:r>
                <a:rPr lang="en-US" sz="900" dirty="0" smtClean="0">
                  <a:solidFill>
                    <a:schemeClr val="bg1"/>
                  </a:solidFill>
                  <a:latin typeface="GE Inspira Pitch" charset="0"/>
                </a:rPr>
                <a:t>UDXS0606</a:t>
              </a:r>
            </a:p>
            <a:p>
              <a:r>
                <a:rPr lang="en-US" sz="900" b="0" dirty="0" smtClean="0">
                  <a:solidFill>
                    <a:schemeClr val="bg1"/>
                  </a:solidFill>
                  <a:latin typeface="GE Inspira Pitch" charset="0"/>
                </a:rPr>
                <a:t>A &amp; D</a:t>
              </a:r>
            </a:p>
            <a:p>
              <a:endParaRPr lang="en-US" sz="900" b="0" dirty="0" smtClean="0">
                <a:solidFill>
                  <a:schemeClr val="bg1"/>
                </a:solidFill>
                <a:latin typeface="GE Inspira Pitch" charset="0"/>
              </a:endParaRPr>
            </a:p>
          </p:txBody>
        </p:sp>
        <p:pic>
          <p:nvPicPr>
            <p:cNvPr id="127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l="1254" t="1020" r="1613" b="3288"/>
            <a:stretch>
              <a:fillRect/>
            </a:stretch>
          </p:blipFill>
          <p:spPr bwMode="auto">
            <a:xfrm>
              <a:off x="6659014" y="3866452"/>
              <a:ext cx="480504" cy="365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2" name="Rounded Rectangle 131"/>
          <p:cNvSpPr/>
          <p:nvPr/>
        </p:nvSpPr>
        <p:spPr bwMode="auto">
          <a:xfrm>
            <a:off x="7066423" y="1766307"/>
            <a:ext cx="1216987" cy="548640"/>
          </a:xfrm>
          <a:prstGeom prst="roundRect">
            <a:avLst>
              <a:gd name="adj" fmla="val 17872"/>
            </a:avLst>
          </a:prstGeom>
          <a:solidFill>
            <a:srgbClr val="3030D4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chemeClr val="tx1"/>
              </a:solidFill>
              <a:latin typeface="GE Inspira Pitch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582578" y="1800912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GE Inspira Pitch" charset="0"/>
              </a:rPr>
              <a:t>Dual 3A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GE Inspira Pitch" charset="0"/>
              </a:rPr>
              <a:t>UDXS0303</a:t>
            </a:r>
          </a:p>
          <a:p>
            <a:r>
              <a:rPr lang="en-US" sz="900" b="0" dirty="0" smtClean="0">
                <a:solidFill>
                  <a:schemeClr val="bg1"/>
                </a:solidFill>
                <a:latin typeface="GE Inspira Pitch" charset="0"/>
              </a:rPr>
              <a:t>A &amp; D</a:t>
            </a:r>
          </a:p>
          <a:p>
            <a:endParaRPr lang="en-US" sz="900" b="0" dirty="0" smtClean="0">
              <a:solidFill>
                <a:schemeClr val="bg1"/>
              </a:solidFill>
              <a:latin typeface="GE Inspira Pitch" charset="0"/>
            </a:endParaRPr>
          </a:p>
        </p:txBody>
      </p:sp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12" cstate="print"/>
          <a:srcRect l="1254" t="1020" r="1613" b="3288"/>
          <a:stretch>
            <a:fillRect/>
          </a:stretch>
        </p:blipFill>
        <p:spPr bwMode="auto">
          <a:xfrm>
            <a:off x="7141316" y="1870152"/>
            <a:ext cx="480504" cy="365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0" name="TextBox 99"/>
          <p:cNvSpPr txBox="1"/>
          <p:nvPr/>
        </p:nvSpPr>
        <p:spPr>
          <a:xfrm>
            <a:off x="2263959" y="1017969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PNVX002A0X-SRZ</a:t>
            </a:r>
            <a:endParaRPr lang="en-US" sz="11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86748" y="4966182"/>
            <a:ext cx="1418999" cy="579328"/>
            <a:chOff x="6706523" y="4718532"/>
            <a:chExt cx="1418999" cy="579328"/>
          </a:xfrm>
        </p:grpSpPr>
        <p:sp>
          <p:nvSpPr>
            <p:cNvPr id="129" name="Rounded Rectangle 128"/>
            <p:cNvSpPr/>
            <p:nvPr/>
          </p:nvSpPr>
          <p:spPr bwMode="auto">
            <a:xfrm>
              <a:off x="6706523" y="4718532"/>
              <a:ext cx="1330155" cy="579328"/>
            </a:xfrm>
            <a:prstGeom prst="roundRect">
              <a:avLst/>
            </a:prstGeom>
            <a:solidFill>
              <a:srgbClr val="14B4F4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484630" y="4766722"/>
              <a:ext cx="64089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  <a:latin typeface="+mn-lt"/>
                </a:rPr>
                <a:t>50</a:t>
              </a:r>
              <a:r>
                <a:rPr lang="en-US" sz="900" b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  <a:p>
              <a:r>
                <a:rPr lang="en-US" sz="900" dirty="0" smtClean="0">
                  <a:solidFill>
                    <a:schemeClr val="bg1"/>
                  </a:solidFill>
                  <a:latin typeface="+mn-lt"/>
                </a:rPr>
                <a:t>GIGA T</a:t>
              </a:r>
            </a:p>
            <a:p>
              <a:r>
                <a:rPr lang="en-US" sz="900" b="0" dirty="0" smtClean="0">
                  <a:solidFill>
                    <a:schemeClr val="bg1"/>
                  </a:solidFill>
                  <a:latin typeface="+mn-lt"/>
                </a:rPr>
                <a:t>Analog</a:t>
              </a:r>
            </a:p>
          </p:txBody>
        </p:sp>
        <p:pic>
          <p:nvPicPr>
            <p:cNvPr id="135" name="Picture 134" descr="APTS050_5_Jan_11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3604" y="4780607"/>
              <a:ext cx="646940" cy="474896"/>
            </a:xfrm>
            <a:prstGeom prst="round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96274" y="889482"/>
            <a:ext cx="1180873" cy="579328"/>
            <a:chOff x="6811299" y="4642332"/>
            <a:chExt cx="1180873" cy="579328"/>
          </a:xfrm>
        </p:grpSpPr>
        <p:sp>
          <p:nvSpPr>
            <p:cNvPr id="142" name="Rounded Rectangle 141"/>
            <p:cNvSpPr/>
            <p:nvPr/>
          </p:nvSpPr>
          <p:spPr bwMode="auto">
            <a:xfrm>
              <a:off x="6811299" y="4642332"/>
              <a:ext cx="1075402" cy="579328"/>
            </a:xfrm>
            <a:prstGeom prst="roundRect">
              <a:avLst/>
            </a:prstGeom>
            <a:solidFill>
              <a:srgbClr val="14B4F4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351280" y="4690522"/>
              <a:ext cx="64089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+mn-lt"/>
                </a:rPr>
                <a:t>2</a:t>
              </a:r>
              <a:r>
                <a:rPr lang="en-US" sz="900" b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  <a:p>
              <a:r>
                <a:rPr lang="en-US" sz="900" dirty="0" smtClean="0">
                  <a:solidFill>
                    <a:schemeClr val="bg1"/>
                  </a:solidFill>
                  <a:latin typeface="+mn-lt"/>
                </a:rPr>
                <a:t>Pico T</a:t>
              </a:r>
            </a:p>
            <a:p>
              <a:r>
                <a:rPr lang="en-US" sz="900" b="0" dirty="0" smtClean="0">
                  <a:solidFill>
                    <a:schemeClr val="bg1"/>
                  </a:solidFill>
                  <a:latin typeface="+mn-lt"/>
                </a:rPr>
                <a:t>Analog</a:t>
              </a:r>
            </a:p>
          </p:txBody>
        </p:sp>
        <p:pic>
          <p:nvPicPr>
            <p:cNvPr id="145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59694" y="4726450"/>
              <a:ext cx="484081" cy="4257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1" name="Rounded Rectangle 140"/>
          <p:cNvSpPr/>
          <p:nvPr/>
        </p:nvSpPr>
        <p:spPr>
          <a:xfrm>
            <a:off x="6069948" y="2479463"/>
            <a:ext cx="2040899" cy="789720"/>
          </a:xfrm>
          <a:prstGeom prst="roundRect">
            <a:avLst/>
          </a:prstGeom>
          <a:solidFill>
            <a:srgbClr val="62CDF8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 bwMode="auto">
          <a:xfrm>
            <a:off x="6118648" y="2642813"/>
            <a:ext cx="1005840" cy="548640"/>
          </a:xfrm>
          <a:prstGeom prst="roundRect">
            <a:avLst>
              <a:gd name="adj" fmla="val 17872"/>
            </a:avLst>
          </a:prstGeom>
          <a:solidFill>
            <a:srgbClr val="7030A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chemeClr val="tx1"/>
              </a:solidFill>
              <a:latin typeface="GE Inspira Pitch" charset="0"/>
            </a:endParaRPr>
          </a:p>
        </p:txBody>
      </p:sp>
      <p:pic>
        <p:nvPicPr>
          <p:cNvPr id="98" name="Picture 97" descr="P8180016.JPG"/>
          <p:cNvPicPr>
            <a:picLocks noChangeAspect="1"/>
          </p:cNvPicPr>
          <p:nvPr/>
        </p:nvPicPr>
        <p:blipFill>
          <a:blip r:embed="rId7" cstate="print"/>
          <a:srcRect l="5317" t="16709" r="6660" b="4407"/>
          <a:stretch>
            <a:fillRect/>
          </a:stretch>
        </p:blipFill>
        <p:spPr>
          <a:xfrm>
            <a:off x="6134785" y="2733507"/>
            <a:ext cx="541014" cy="36576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6634802" y="2666785"/>
            <a:ext cx="5645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GE Inspira Pitch" charset="0"/>
              </a:rPr>
              <a:t>12A - P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GE Inspira Pitch" charset="0"/>
              </a:rPr>
              <a:t>mega</a:t>
            </a:r>
            <a:endParaRPr lang="en-US" sz="900" b="0" dirty="0" smtClean="0">
              <a:solidFill>
                <a:schemeClr val="bg1"/>
              </a:solidFill>
              <a:latin typeface="GE Inspira Pitch" charset="0"/>
            </a:endParaRPr>
          </a:p>
          <a:p>
            <a:r>
              <a:rPr lang="en-US" sz="900" b="0" dirty="0" smtClean="0">
                <a:solidFill>
                  <a:schemeClr val="bg1"/>
                </a:solidFill>
                <a:latin typeface="GE Inspira Pitch" charset="0"/>
              </a:rPr>
              <a:t>9-36Vin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238725" y="2410771"/>
            <a:ext cx="948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ProLynx</a:t>
            </a:r>
            <a:r>
              <a:rPr lang="en-US" sz="1400" dirty="0" smtClean="0"/>
              <a:t>™</a:t>
            </a:r>
            <a:endParaRPr lang="en-US" sz="1400" dirty="0"/>
          </a:p>
        </p:txBody>
      </p:sp>
      <p:sp>
        <p:nvSpPr>
          <p:cNvPr id="144" name="TextBox 143"/>
          <p:cNvSpPr txBox="1"/>
          <p:nvPr/>
        </p:nvSpPr>
        <p:spPr>
          <a:xfrm>
            <a:off x="7105410" y="2630356"/>
            <a:ext cx="967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APXW012</a:t>
            </a:r>
          </a:p>
          <a:p>
            <a:pPr algn="ctr"/>
            <a:r>
              <a:rPr lang="en-US" sz="1400" b="1" dirty="0" smtClean="0"/>
              <a:t>2014 </a:t>
            </a:r>
            <a:endParaRPr lang="en-US" sz="1200" dirty="0" smtClean="0">
              <a:solidFill>
                <a:srgbClr val="01080B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4283206" y="1104900"/>
            <a:ext cx="2631944" cy="1266824"/>
          </a:xfrm>
          <a:prstGeom prst="roundRect">
            <a:avLst/>
          </a:prstGeom>
          <a:solidFill>
            <a:srgbClr val="62CDF8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5353051" y="1381250"/>
            <a:ext cx="140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Late 2013 or early 2014</a:t>
            </a:r>
            <a:endParaRPr lang="en-US" sz="1600" b="1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4376201" y="1127236"/>
            <a:ext cx="1078547" cy="591923"/>
            <a:chOff x="5365901" y="4205293"/>
            <a:chExt cx="1078547" cy="591923"/>
          </a:xfrm>
        </p:grpSpPr>
        <p:sp>
          <p:nvSpPr>
            <p:cNvPr id="107" name="Rounded Rectangle 106"/>
            <p:cNvSpPr/>
            <p:nvPr/>
          </p:nvSpPr>
          <p:spPr bwMode="auto">
            <a:xfrm>
              <a:off x="5365901" y="4248576"/>
              <a:ext cx="1005840" cy="5486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972844" y="4205293"/>
              <a:ext cx="47160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  <a:latin typeface="+mn-lt"/>
                </a:rPr>
                <a:t>3A</a:t>
              </a:r>
            </a:p>
            <a:p>
              <a:r>
                <a:rPr lang="en-US" sz="900" dirty="0" smtClean="0">
                  <a:solidFill>
                    <a:schemeClr val="bg1"/>
                  </a:solidFill>
                  <a:latin typeface="+mn-lt"/>
                </a:rPr>
                <a:t>micro</a:t>
              </a:r>
            </a:p>
            <a:p>
              <a:r>
                <a:rPr lang="en-US" sz="900" dirty="0" smtClean="0">
                  <a:solidFill>
                    <a:schemeClr val="bg1"/>
                  </a:solidFill>
                  <a:latin typeface="+mn-lt"/>
                </a:rPr>
                <a:t>A&amp;D</a:t>
              </a:r>
            </a:p>
          </p:txBody>
        </p:sp>
        <p:sp>
          <p:nvSpPr>
            <p:cNvPr id="109" name="Rounded Rectangle 108"/>
            <p:cNvSpPr/>
            <p:nvPr/>
          </p:nvSpPr>
          <p:spPr bwMode="auto">
            <a:xfrm>
              <a:off x="5419241" y="4305588"/>
              <a:ext cx="595725" cy="44832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110" name="Picture 109" descr="Picture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72702" y="4352568"/>
              <a:ext cx="492553" cy="314860"/>
            </a:xfrm>
            <a:prstGeom prst="rect">
              <a:avLst/>
            </a:prstGeom>
            <a:scene3d>
              <a:camera prst="orthographicFront">
                <a:rot lat="19200000" lon="600000" rev="20400000"/>
              </a:camera>
              <a:lightRig rig="threePt" dir="t"/>
            </a:scene3d>
            <a:sp3d>
              <a:bevelT h="38100" prst="coolSlant"/>
            </a:sp3d>
          </p:spPr>
        </p:pic>
      </p:grpSp>
      <p:sp>
        <p:nvSpPr>
          <p:cNvPr id="113" name="Rounded Rectangle 112"/>
          <p:cNvSpPr/>
          <p:nvPr/>
        </p:nvSpPr>
        <p:spPr bwMode="auto">
          <a:xfrm>
            <a:off x="4376201" y="1751273"/>
            <a:ext cx="1005840" cy="54864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983144" y="1707990"/>
            <a:ext cx="4716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6A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micro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A&amp;D</a:t>
            </a:r>
          </a:p>
        </p:txBody>
      </p:sp>
      <p:sp>
        <p:nvSpPr>
          <p:cNvPr id="115" name="Rounded Rectangle 114"/>
          <p:cNvSpPr/>
          <p:nvPr/>
        </p:nvSpPr>
        <p:spPr bwMode="auto">
          <a:xfrm>
            <a:off x="4429541" y="1808285"/>
            <a:ext cx="595725" cy="44832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6" name="Picture 115" descr="Picture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83002" y="1855265"/>
            <a:ext cx="492553" cy="314860"/>
          </a:xfrm>
          <a:prstGeom prst="rect">
            <a:avLst/>
          </a:prstGeom>
          <a:scene3d>
            <a:camera prst="orthographicFront">
              <a:rot lat="19200000" lon="600000" rev="20400000"/>
            </a:camera>
            <a:lightRig rig="threePt" dir="t"/>
          </a:scene3d>
          <a:sp3d>
            <a:bevelT h="38100" prst="coolSlant"/>
          </a:sp3d>
        </p:spPr>
      </p:pic>
      <p:sp>
        <p:nvSpPr>
          <p:cNvPr id="118" name="TextBox 117"/>
          <p:cNvSpPr txBox="1"/>
          <p:nvPr/>
        </p:nvSpPr>
        <p:spPr>
          <a:xfrm>
            <a:off x="4398159" y="838818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SlimLynx</a:t>
            </a:r>
            <a:r>
              <a:rPr lang="en-US" sz="1400" dirty="0" smtClean="0"/>
              <a:t>™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495925" y="883821"/>
            <a:ext cx="1132988" cy="45920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 rot="20227773">
            <a:off x="6585241" y="59518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Pico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7"/>
    </mc:Choice>
    <mc:Fallback xmlns="">
      <p:transition spd="slow" advTm="50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079475" y="5935189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42900" y="0"/>
            <a:ext cx="845978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r>
              <a:rPr lang="en-US" sz="3200" dirty="0" smtClean="0"/>
              <a:t>GE </a:t>
            </a:r>
            <a:r>
              <a:rPr lang="en-US" sz="3200" dirty="0" err="1" smtClean="0">
                <a:solidFill>
                  <a:srgbClr val="003300"/>
                </a:solidFill>
              </a:rPr>
              <a:t>SlimLynx</a:t>
            </a:r>
            <a:r>
              <a:rPr lang="en-US" sz="3200" dirty="0" smtClean="0">
                <a:solidFill>
                  <a:srgbClr val="003300"/>
                </a:solidFill>
              </a:rPr>
              <a:t>™</a:t>
            </a:r>
            <a:endParaRPr lang="en-US" sz="3200" dirty="0" smtClean="0"/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4">
            <a:lum bright="-12000"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6" y="878774"/>
            <a:ext cx="4279536" cy="251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45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" y="3550723"/>
            <a:ext cx="4778322" cy="312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4501" name="Picture 5"/>
          <p:cNvPicPr>
            <a:picLocks noChangeAspect="1" noChangeArrowheads="1"/>
          </p:cNvPicPr>
          <p:nvPr/>
        </p:nvPicPr>
        <p:blipFill>
          <a:blip r:embed="rId7">
            <a:lum bright="-8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41" y="187285"/>
            <a:ext cx="4621759" cy="335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24425" y="3790021"/>
            <a:ext cx="4230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+mn-lt"/>
              </a:rPr>
              <a:t>3 mm (</a:t>
            </a:r>
            <a:r>
              <a:rPr lang="en-US" sz="1600" dirty="0" smtClean="0">
                <a:latin typeface="+mn-lt"/>
              </a:rPr>
              <a:t>Max) x 20.32 </a:t>
            </a:r>
            <a:r>
              <a:rPr lang="en-US" sz="1600" dirty="0">
                <a:latin typeface="+mn-lt"/>
              </a:rPr>
              <a:t>mm x 11.43 mm </a:t>
            </a:r>
            <a:endParaRPr lang="en-US" sz="1600" dirty="0" smtClean="0">
              <a:latin typeface="+mn-lt"/>
            </a:endParaRPr>
          </a:p>
          <a:p>
            <a:pPr lvl="1"/>
            <a:r>
              <a:rPr lang="en-US" sz="1600" dirty="0" smtClean="0">
                <a:latin typeface="+mn-lt"/>
              </a:rPr>
              <a:t>(</a:t>
            </a:r>
            <a:r>
              <a:rPr lang="en-US" sz="1600" dirty="0"/>
              <a:t>0.118 in </a:t>
            </a:r>
            <a:r>
              <a:rPr lang="en-US" sz="1600" dirty="0" smtClean="0"/>
              <a:t>x </a:t>
            </a:r>
            <a:r>
              <a:rPr lang="en-US" sz="1600" dirty="0" smtClean="0">
                <a:latin typeface="+mn-lt"/>
              </a:rPr>
              <a:t>0.8 </a:t>
            </a:r>
            <a:r>
              <a:rPr lang="en-US" sz="1600" dirty="0">
                <a:latin typeface="+mn-lt"/>
              </a:rPr>
              <a:t>in x 0.45 </a:t>
            </a:r>
            <a:r>
              <a:rPr lang="en-US" sz="1600" dirty="0" smtClean="0">
                <a:latin typeface="+mn-lt"/>
              </a:rPr>
              <a:t>in 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Input range 3V to 14.4VDC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Output programmable, 0.6V to 5.5VDC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Tunable Loop, compensation optimization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EZ-Sequence tracking pin.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Analog and Digital Power Good signal.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Frequency Sync capability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Overcurrent and </a:t>
            </a:r>
            <a:r>
              <a:rPr lang="en-US" sz="1600" dirty="0" err="1" smtClean="0">
                <a:latin typeface="+mn-lt"/>
              </a:rPr>
              <a:t>Overtemp</a:t>
            </a:r>
            <a:r>
              <a:rPr lang="en-US" sz="1600" dirty="0" smtClean="0">
                <a:latin typeface="+mn-lt"/>
              </a:rPr>
              <a:t> protection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98" y="1976067"/>
            <a:ext cx="23526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8"/>
    </mc:Choice>
    <mc:Fallback xmlns="">
      <p:transition spd="slow" advTm="2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0"/>
    </mc:Choice>
    <mc:Fallback xmlns="">
      <p:transition spd="slow" advTm="2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23653" y="6115792"/>
            <a:ext cx="1771402" cy="4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7000"/>
            <a:ext cx="8305801" cy="7620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DLynx™, Non-Isolated solutions</a:t>
            </a:r>
            <a:endParaRPr lang="en-US" dirty="0"/>
          </a:p>
        </p:txBody>
      </p:sp>
      <p:sp>
        <p:nvSpPr>
          <p:cNvPr id="11" name="Date Placeholder 4"/>
          <p:cNvSpPr txBox="1">
            <a:spLocks/>
          </p:cNvSpPr>
          <p:nvPr/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EE29B-740E-4705-B787-72B251688030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8, 2013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13" name="Picture 25" descr="cps6000a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8" y="3954463"/>
            <a:ext cx="2057400" cy="882650"/>
          </a:xfrm>
          <a:prstGeom prst="rect">
            <a:avLst/>
          </a:prstGeom>
          <a:noFill/>
        </p:spPr>
      </p:pic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2743200" y="4852988"/>
            <a:ext cx="1981200" cy="1857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30" descr="dibs-photo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9850" y="5448300"/>
            <a:ext cx="1143000" cy="727075"/>
          </a:xfrm>
          <a:prstGeom prst="rect">
            <a:avLst/>
          </a:prstGeom>
          <a:noFill/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28600" y="1000125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/>
              <a:t>Energy Systems Indoor/Outdoor</a:t>
            </a:r>
            <a:endParaRPr lang="en-GB" sz="1400" b="1"/>
          </a:p>
        </p:txBody>
      </p:sp>
      <p:sp>
        <p:nvSpPr>
          <p:cNvPr id="19" name="Text Box 47"/>
          <p:cNvSpPr txBox="1">
            <a:spLocks noChangeArrowheads="1"/>
          </p:cNvSpPr>
          <p:nvPr/>
        </p:nvSpPr>
        <p:spPr bwMode="auto">
          <a:xfrm>
            <a:off x="1185863" y="4578350"/>
            <a:ext cx="1133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/>
              <a:t>CPS6000 Family</a:t>
            </a:r>
          </a:p>
        </p:txBody>
      </p:sp>
      <p:pic>
        <p:nvPicPr>
          <p:cNvPr id="20" name="Picture 56" descr="4848-100 flat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583" y="2181225"/>
            <a:ext cx="1198206" cy="1314450"/>
          </a:xfrm>
          <a:prstGeom prst="rect">
            <a:avLst/>
          </a:prstGeom>
          <a:noFill/>
        </p:spPr>
      </p:pic>
      <p:sp>
        <p:nvSpPr>
          <p:cNvPr id="21" name="Text Box 58"/>
          <p:cNvSpPr txBox="1">
            <a:spLocks noChangeArrowheads="1"/>
          </p:cNvSpPr>
          <p:nvPr/>
        </p:nvSpPr>
        <p:spPr bwMode="auto">
          <a:xfrm>
            <a:off x="1144588" y="6146800"/>
            <a:ext cx="831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/>
              <a:t>CPL-Series</a:t>
            </a:r>
          </a:p>
        </p:txBody>
      </p:sp>
      <p:sp>
        <p:nvSpPr>
          <p:cNvPr id="22" name="Text Box 64"/>
          <p:cNvSpPr txBox="1">
            <a:spLocks noChangeArrowheads="1"/>
          </p:cNvSpPr>
          <p:nvPr/>
        </p:nvSpPr>
        <p:spPr bwMode="auto">
          <a:xfrm>
            <a:off x="152400" y="3679825"/>
            <a:ext cx="2324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/>
              <a:t>Power Shelf Solutions</a:t>
            </a: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flipV="1">
            <a:off x="3343274" y="3806454"/>
            <a:ext cx="5981" cy="1575170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34"/>
          <p:cNvSpPr>
            <a:spLocks noChangeShapeType="1"/>
          </p:cNvSpPr>
          <p:nvPr/>
        </p:nvSpPr>
        <p:spPr bwMode="auto">
          <a:xfrm flipV="1">
            <a:off x="1981200" y="3742658"/>
            <a:ext cx="1166037" cy="1515142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35"/>
          <p:cNvSpPr>
            <a:spLocks noChangeShapeType="1"/>
          </p:cNvSpPr>
          <p:nvPr/>
        </p:nvSpPr>
        <p:spPr bwMode="auto">
          <a:xfrm flipV="1">
            <a:off x="2234607" y="3600450"/>
            <a:ext cx="603843" cy="456538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65"/>
          <p:cNvSpPr>
            <a:spLocks noChangeShapeType="1"/>
          </p:cNvSpPr>
          <p:nvPr/>
        </p:nvSpPr>
        <p:spPr bwMode="auto">
          <a:xfrm>
            <a:off x="1590676" y="3038475"/>
            <a:ext cx="1171574" cy="247650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66"/>
          <p:cNvSpPr>
            <a:spLocks noChangeShapeType="1"/>
          </p:cNvSpPr>
          <p:nvPr/>
        </p:nvSpPr>
        <p:spPr bwMode="auto">
          <a:xfrm>
            <a:off x="2571750" y="2333625"/>
            <a:ext cx="649915" cy="696654"/>
          </a:xfrm>
          <a:prstGeom prst="line">
            <a:avLst/>
          </a:prstGeom>
          <a:noFill/>
          <a:ln w="60325">
            <a:solidFill>
              <a:srgbClr val="66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70"/>
          <p:cNvSpPr txBox="1">
            <a:spLocks noChangeArrowheads="1"/>
          </p:cNvSpPr>
          <p:nvPr/>
        </p:nvSpPr>
        <p:spPr bwMode="auto">
          <a:xfrm>
            <a:off x="2590800" y="6181725"/>
            <a:ext cx="1184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/>
              <a:t>Custom Rectifiers</a:t>
            </a:r>
          </a:p>
        </p:txBody>
      </p:sp>
      <p:pic>
        <p:nvPicPr>
          <p:cNvPr id="29" name="Picture 21" descr="small eqw020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4350" y="1228725"/>
            <a:ext cx="1447800" cy="1157288"/>
          </a:xfrm>
          <a:prstGeom prst="rect">
            <a:avLst/>
          </a:prstGeom>
          <a:noFill/>
        </p:spPr>
      </p:pic>
      <p:pic>
        <p:nvPicPr>
          <p:cNvPr id="30" name="Picture 22" descr="small QBK025 aerial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7738" y="2752725"/>
            <a:ext cx="1239838" cy="1447800"/>
          </a:xfrm>
          <a:prstGeom prst="rect">
            <a:avLst/>
          </a:prstGeom>
          <a:noFill/>
        </p:spPr>
      </p:pic>
      <p:sp>
        <p:nvSpPr>
          <p:cNvPr id="32" name="Line 27"/>
          <p:cNvSpPr>
            <a:spLocks noChangeShapeType="1"/>
          </p:cNvSpPr>
          <p:nvPr/>
        </p:nvSpPr>
        <p:spPr bwMode="auto">
          <a:xfrm>
            <a:off x="3976576" y="3891515"/>
            <a:ext cx="1109773" cy="14424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2590800" y="4603750"/>
            <a:ext cx="24765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/>
              <a:t>Custom Power Supplies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505200" y="1006475"/>
            <a:ext cx="2222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/>
              <a:t>Board Mounted Power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4800600" y="2295525"/>
            <a:ext cx="7312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/>
              <a:t>1/8 bricks</a:t>
            </a:r>
            <a:endParaRPr lang="en-GB" sz="1000" dirty="0"/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 flipV="1">
            <a:off x="3806456" y="1914525"/>
            <a:ext cx="975094" cy="98816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46"/>
          <p:cNvSpPr>
            <a:spLocks noChangeShapeType="1"/>
          </p:cNvSpPr>
          <p:nvPr/>
        </p:nvSpPr>
        <p:spPr bwMode="auto">
          <a:xfrm>
            <a:off x="4514850" y="3362325"/>
            <a:ext cx="28575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0" name="Picture 80" descr="nx1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9699" y="1304925"/>
            <a:ext cx="1189877" cy="1057275"/>
          </a:xfrm>
          <a:prstGeom prst="rect">
            <a:avLst/>
          </a:prstGeom>
          <a:noFill/>
        </p:spPr>
      </p:pic>
      <p:pic>
        <p:nvPicPr>
          <p:cNvPr id="41" name="Picture 81" descr="cpl1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400" y="5516563"/>
            <a:ext cx="1295400" cy="798512"/>
          </a:xfrm>
          <a:prstGeom prst="rect">
            <a:avLst/>
          </a:prstGeom>
          <a:noFill/>
        </p:spPr>
      </p:pic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8286750" y="1511300"/>
            <a:ext cx="66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/>
              <a:t>Load</a:t>
            </a:r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>
            <a:off x="6353175" y="1685925"/>
            <a:ext cx="428626" cy="457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5715000" y="1685925"/>
            <a:ext cx="22098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7467600" y="2003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2.5Vdc</a:t>
            </a:r>
          </a:p>
        </p:txBody>
      </p: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5638800" y="138112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5943600" y="3667125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7467600" y="2636838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1.2Vdc</a:t>
            </a:r>
          </a:p>
        </p:txBody>
      </p:sp>
      <p:pic>
        <p:nvPicPr>
          <p:cNvPr id="49" name="Picture 48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5652" y="2240106"/>
            <a:ext cx="6762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6788225" y="5527938"/>
            <a:ext cx="82385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51" name="Text Box 53"/>
          <p:cNvSpPr txBox="1">
            <a:spLocks noChangeArrowheads="1"/>
          </p:cNvSpPr>
          <p:nvPr/>
        </p:nvSpPr>
        <p:spPr bwMode="auto">
          <a:xfrm>
            <a:off x="6788225" y="5832738"/>
            <a:ext cx="101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 smtClean="0">
                <a:solidFill>
                  <a:srgbClr val="008000"/>
                </a:solidFill>
              </a:rPr>
              <a:t>5.0Vdc</a:t>
            </a:r>
            <a:endParaRPr lang="en-GB" sz="1400" b="1" dirty="0">
              <a:solidFill>
                <a:srgbClr val="008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454851" y="5527938"/>
            <a:ext cx="1800224" cy="609600"/>
            <a:chOff x="5638800" y="5326063"/>
            <a:chExt cx="2286000" cy="609600"/>
          </a:xfrm>
        </p:grpSpPr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5638800" y="5326063"/>
              <a:ext cx="22860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5638800" y="5630863"/>
              <a:ext cx="22860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5638800" y="5935663"/>
              <a:ext cx="22860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6788225" y="6137538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 smtClean="0">
                <a:solidFill>
                  <a:srgbClr val="008000"/>
                </a:solidFill>
              </a:rPr>
              <a:t>12 </a:t>
            </a:r>
            <a:r>
              <a:rPr lang="en-GB" sz="1400" b="1" dirty="0" err="1" smtClean="0">
                <a:solidFill>
                  <a:srgbClr val="008000"/>
                </a:solidFill>
              </a:rPr>
              <a:t>Vdc</a:t>
            </a:r>
            <a:endParaRPr lang="en-GB" sz="1400" b="1" dirty="0">
              <a:solidFill>
                <a:srgbClr val="008000"/>
              </a:solidFill>
            </a:endParaRPr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 flipV="1">
            <a:off x="7575550" y="2295525"/>
            <a:ext cx="692150" cy="31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8" name="Picture 59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67527" y="3804681"/>
            <a:ext cx="6762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Text Box 67"/>
          <p:cNvSpPr txBox="1">
            <a:spLocks noChangeArrowheads="1"/>
          </p:cNvSpPr>
          <p:nvPr/>
        </p:nvSpPr>
        <p:spPr bwMode="auto">
          <a:xfrm>
            <a:off x="7391400" y="138112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61" name="Line 69"/>
          <p:cNvSpPr>
            <a:spLocks noChangeShapeType="1"/>
          </p:cNvSpPr>
          <p:nvPr/>
        </p:nvSpPr>
        <p:spPr bwMode="auto">
          <a:xfrm>
            <a:off x="7575549" y="2941638"/>
            <a:ext cx="673101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72"/>
          <p:cNvSpPr>
            <a:spLocks noChangeShapeType="1"/>
          </p:cNvSpPr>
          <p:nvPr/>
        </p:nvSpPr>
        <p:spPr bwMode="auto">
          <a:xfrm>
            <a:off x="6248400" y="3667125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3"/>
          <p:cNvSpPr>
            <a:spLocks noChangeShapeType="1"/>
          </p:cNvSpPr>
          <p:nvPr/>
        </p:nvSpPr>
        <p:spPr bwMode="auto">
          <a:xfrm>
            <a:off x="6019800" y="3667125"/>
            <a:ext cx="609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74"/>
          <p:cNvSpPr>
            <a:spLocks noChangeShapeType="1"/>
          </p:cNvSpPr>
          <p:nvPr/>
        </p:nvSpPr>
        <p:spPr bwMode="auto">
          <a:xfrm>
            <a:off x="7543799" y="3667125"/>
            <a:ext cx="77152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75"/>
          <p:cNvSpPr>
            <a:spLocks noChangeShapeType="1"/>
          </p:cNvSpPr>
          <p:nvPr/>
        </p:nvSpPr>
        <p:spPr bwMode="auto">
          <a:xfrm>
            <a:off x="7543799" y="4124325"/>
            <a:ext cx="71437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76"/>
          <p:cNvSpPr>
            <a:spLocks noChangeShapeType="1"/>
          </p:cNvSpPr>
          <p:nvPr/>
        </p:nvSpPr>
        <p:spPr bwMode="auto">
          <a:xfrm>
            <a:off x="7543799" y="4581524"/>
            <a:ext cx="704851" cy="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Text Box 77"/>
          <p:cNvSpPr txBox="1">
            <a:spLocks noChangeArrowheads="1"/>
          </p:cNvSpPr>
          <p:nvPr/>
        </p:nvSpPr>
        <p:spPr bwMode="auto">
          <a:xfrm>
            <a:off x="7467600" y="33813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3.3Vdc</a:t>
            </a:r>
          </a:p>
        </p:txBody>
      </p:sp>
      <p:sp>
        <p:nvSpPr>
          <p:cNvPr id="68" name="Text Box 78"/>
          <p:cNvSpPr txBox="1">
            <a:spLocks noChangeArrowheads="1"/>
          </p:cNvSpPr>
          <p:nvPr/>
        </p:nvSpPr>
        <p:spPr bwMode="auto">
          <a:xfrm>
            <a:off x="7467600" y="382905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2.5Vdc</a:t>
            </a:r>
          </a:p>
        </p:txBody>
      </p:sp>
      <p:sp>
        <p:nvSpPr>
          <p:cNvPr id="69" name="Text Box 79"/>
          <p:cNvSpPr txBox="1">
            <a:spLocks noChangeArrowheads="1"/>
          </p:cNvSpPr>
          <p:nvPr/>
        </p:nvSpPr>
        <p:spPr bwMode="auto">
          <a:xfrm>
            <a:off x="7391400" y="428625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8000"/>
                </a:solidFill>
              </a:rPr>
              <a:t>1.8Vdc</a:t>
            </a:r>
          </a:p>
        </p:txBody>
      </p:sp>
      <p:sp>
        <p:nvSpPr>
          <p:cNvPr id="74" name="Text Box 88"/>
          <p:cNvSpPr txBox="1">
            <a:spLocks noChangeArrowheads="1"/>
          </p:cNvSpPr>
          <p:nvPr/>
        </p:nvSpPr>
        <p:spPr bwMode="auto">
          <a:xfrm>
            <a:off x="5867400" y="3362325"/>
            <a:ext cx="81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>
                <a:solidFill>
                  <a:srgbClr val="008000"/>
                </a:solidFill>
              </a:rPr>
              <a:t>12Vdc</a:t>
            </a:r>
          </a:p>
        </p:txBody>
      </p:sp>
      <p:pic>
        <p:nvPicPr>
          <p:cNvPr id="75" name="Picture 74"/>
          <p:cNvPicPr>
            <a:picLocks noChangeAspect="1" noChangeArrowheads="1"/>
          </p:cNvPicPr>
          <p:nvPr/>
        </p:nvPicPr>
        <p:blipFill>
          <a:blip r:embed="rId12" cstate="print">
            <a:lum bright="-8000" contrast="14000"/>
          </a:blip>
          <a:srcRect/>
          <a:stretch>
            <a:fillRect/>
          </a:stretch>
        </p:blipFill>
        <p:spPr bwMode="auto">
          <a:xfrm>
            <a:off x="6854826" y="1879599"/>
            <a:ext cx="589844" cy="55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13" cstate="print">
            <a:lum bright="44000" contrast="60000"/>
          </a:blip>
          <a:srcRect/>
          <a:stretch>
            <a:fillRect/>
          </a:stretch>
        </p:blipFill>
        <p:spPr bwMode="auto">
          <a:xfrm>
            <a:off x="6829426" y="2624379"/>
            <a:ext cx="619124" cy="4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Line 39"/>
          <p:cNvSpPr>
            <a:spLocks noChangeShapeType="1"/>
          </p:cNvSpPr>
          <p:nvPr/>
        </p:nvSpPr>
        <p:spPr bwMode="auto">
          <a:xfrm>
            <a:off x="5895975" y="1685925"/>
            <a:ext cx="990601" cy="9810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Text Box 61"/>
          <p:cNvSpPr txBox="1">
            <a:spLocks noChangeArrowheads="1"/>
          </p:cNvSpPr>
          <p:nvPr/>
        </p:nvSpPr>
        <p:spPr bwMode="auto">
          <a:xfrm>
            <a:off x="266700" y="52451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 smtClean="0"/>
              <a:t>Standard Rectifiers</a:t>
            </a:r>
            <a:endParaRPr lang="en-GB" sz="1400" b="1" dirty="0"/>
          </a:p>
        </p:txBody>
      </p:sp>
      <p:sp>
        <p:nvSpPr>
          <p:cNvPr id="79" name="Rectangle 78"/>
          <p:cNvSpPr/>
          <p:nvPr/>
        </p:nvSpPr>
        <p:spPr>
          <a:xfrm>
            <a:off x="2447925" y="3114675"/>
            <a:ext cx="2400299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48V, 24V, 12V </a:t>
            </a:r>
          </a:p>
          <a:p>
            <a:pPr algn="ctr"/>
            <a:r>
              <a:rPr lang="en-US" sz="1800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Bus</a:t>
            </a:r>
            <a:endParaRPr lang="en-US" sz="1800" b="1" cap="all" spc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80" name="Text Box 37"/>
          <p:cNvSpPr txBox="1">
            <a:spLocks noChangeArrowheads="1"/>
          </p:cNvSpPr>
          <p:nvPr/>
        </p:nvSpPr>
        <p:spPr bwMode="auto">
          <a:xfrm>
            <a:off x="5036128" y="3944216"/>
            <a:ext cx="7280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/>
              <a:t>1/4 bricks</a:t>
            </a:r>
            <a:endParaRPr lang="en-GB" sz="1000" dirty="0"/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20" y="5306220"/>
            <a:ext cx="1116464" cy="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Text Box 37"/>
          <p:cNvSpPr txBox="1">
            <a:spLocks noChangeArrowheads="1"/>
          </p:cNvSpPr>
          <p:nvPr/>
        </p:nvSpPr>
        <p:spPr bwMode="auto">
          <a:xfrm>
            <a:off x="4820393" y="6222299"/>
            <a:ext cx="7954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/>
              <a:t>1/16 bricks</a:t>
            </a:r>
            <a:endParaRPr lang="en-GB" sz="1000" dirty="0"/>
          </a:p>
        </p:txBody>
      </p:sp>
      <p:sp>
        <p:nvSpPr>
          <p:cNvPr id="3" name="Rectangle 2"/>
          <p:cNvSpPr/>
          <p:nvPr/>
        </p:nvSpPr>
        <p:spPr>
          <a:xfrm>
            <a:off x="5248894" y="5165766"/>
            <a:ext cx="688769" cy="28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344390" y="5900057"/>
            <a:ext cx="688769" cy="28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481455" y="6282048"/>
            <a:ext cx="1648684" cy="566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7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3215163"/>
            <a:ext cx="857250" cy="62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84" y="3936978"/>
            <a:ext cx="592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27" y="4481468"/>
            <a:ext cx="759362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43800" y="-1"/>
            <a:ext cx="1600199" cy="685800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688427"/>
            <a:ext cx="6684579" cy="616957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675436" y="5270938"/>
            <a:ext cx="865395" cy="158706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685332" y="1314475"/>
            <a:ext cx="895084" cy="46682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"/>
    </mc:Choice>
    <mc:Fallback xmlns="">
      <p:transition spd="slow" advTm="1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127000"/>
            <a:ext cx="8305801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GE Critical Power, DLynx™ POL modules </a:t>
            </a:r>
            <a:endParaRPr lang="en-US" sz="3600" i="1" dirty="0"/>
          </a:p>
        </p:txBody>
      </p:sp>
      <p:sp>
        <p:nvSpPr>
          <p:cNvPr id="2" name="Rectangle 1"/>
          <p:cNvSpPr/>
          <p:nvPr/>
        </p:nvSpPr>
        <p:spPr>
          <a:xfrm>
            <a:off x="0" y="5397336"/>
            <a:ext cx="2220686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9949" y="2228166"/>
            <a:ext cx="8831318" cy="587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r>
              <a:rPr lang="en-US" sz="2000" b="1" dirty="0" smtClean="0">
                <a:solidFill>
                  <a:srgbClr val="3030D4"/>
                </a:solidFill>
              </a:rPr>
              <a:t>Corporate,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GE Critical Power is #1 in standard POL solutions by revenue.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IPC9592 manufacturing guidelines, Demonstrated field MTBF levels in excess of 1B hours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2 licensed partners as well as adhering to DOSA standards.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Purchasing strength of critical power components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solidFill>
                <a:srgbClr val="3030D4"/>
              </a:solidFill>
            </a:endParaRPr>
          </a:p>
          <a:p>
            <a:r>
              <a:rPr lang="en-US" sz="2000" b="1" dirty="0" smtClean="0">
                <a:solidFill>
                  <a:srgbClr val="3030D4"/>
                </a:solidFill>
              </a:rPr>
              <a:t>Technology strength,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Extensive pre-release testing, accelerated life testing, 4 corner testing, etc.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Impressive thermal derating, full power up to 70degC, no airflow on all modules.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Fast design-in, fast time to market; Getting it right on the first pass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Wide temp range, -40 to 85deg,  “-D” -40 to 105degC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Power Good signal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Over Temperature Protection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Over Current Protection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>
                <a:solidFill>
                  <a:srgbClr val="3030D4"/>
                </a:solidFill>
              </a:rPr>
              <a:t>Compensation tuning on all modules, </a:t>
            </a:r>
            <a:r>
              <a:rPr lang="en-US" sz="1800" dirty="0" smtClean="0">
                <a:solidFill>
                  <a:srgbClr val="3030D4"/>
                </a:solidFill>
              </a:rPr>
              <a:t>Tunable Loop™</a:t>
            </a:r>
            <a:endParaRPr lang="en-US" sz="1800" dirty="0">
              <a:solidFill>
                <a:srgbClr val="3030D4"/>
              </a:solidFill>
            </a:endParaRPr>
          </a:p>
          <a:p>
            <a:pPr lvl="1"/>
            <a:endParaRPr lang="en-US" sz="2000" dirty="0" smtClean="0">
              <a:solidFill>
                <a:srgbClr val="3030D4"/>
              </a:solidFill>
            </a:endParaRPr>
          </a:p>
          <a:p>
            <a:pPr lvl="1"/>
            <a:endParaRPr lang="en-US" sz="1100" dirty="0" smtClean="0">
              <a:solidFill>
                <a:srgbClr val="3030D4"/>
              </a:solidFill>
            </a:endParaRPr>
          </a:p>
          <a:p>
            <a:endParaRPr lang="en-US" sz="900" dirty="0" smtClean="0">
              <a:solidFill>
                <a:srgbClr val="3030D4"/>
              </a:solidFill>
            </a:endParaRPr>
          </a:p>
          <a:p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>
              <a:solidFill>
                <a:srgbClr val="3030D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23314" y="5868536"/>
            <a:ext cx="2220686" cy="98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06878" y="842269"/>
            <a:ext cx="9417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u="sng" dirty="0"/>
              <a:t>“Risk mitigation </a:t>
            </a:r>
            <a:r>
              <a:rPr lang="en-US" i="1" dirty="0"/>
              <a:t>through </a:t>
            </a:r>
            <a:r>
              <a:rPr lang="en-US" i="1" dirty="0" smtClean="0"/>
              <a:t>optimum configuration, simulations </a:t>
            </a:r>
            <a:r>
              <a:rPr lang="en-US" i="1" dirty="0"/>
              <a:t>and digital telemetry”.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9984" y="831272"/>
            <a:ext cx="5678385" cy="55022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63584" y="1375559"/>
            <a:ext cx="6428510" cy="70460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66"/>
    </mc:Choice>
    <mc:Fallback xmlns="">
      <p:transition spd="slow" advTm="12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127000"/>
            <a:ext cx="8305801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GE Critical Power, DLynx™ POL modules </a:t>
            </a:r>
            <a:endParaRPr lang="en-US" sz="3600" i="1" dirty="0"/>
          </a:p>
        </p:txBody>
      </p:sp>
      <p:sp>
        <p:nvSpPr>
          <p:cNvPr id="2" name="Rectangle 1"/>
          <p:cNvSpPr/>
          <p:nvPr/>
        </p:nvSpPr>
        <p:spPr>
          <a:xfrm>
            <a:off x="0" y="5397336"/>
            <a:ext cx="2220686" cy="146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9949" y="2228166"/>
            <a:ext cx="8831318" cy="587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r>
              <a:rPr lang="en-US" sz="2000" b="1" dirty="0" smtClean="0">
                <a:solidFill>
                  <a:srgbClr val="3030D4"/>
                </a:solidFill>
              </a:rPr>
              <a:t>Corporate,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GE Critical Power is #1 in standard POL solutions by revenue.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IPC9592 manufacturing guidelines, Demonstrated field MTBF levels in excess of 1B hours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2 licensed partners as well as adhering to DOSA standards.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Purchasing strength of critical power components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solidFill>
                <a:srgbClr val="3030D4"/>
              </a:solidFill>
            </a:endParaRPr>
          </a:p>
          <a:p>
            <a:r>
              <a:rPr lang="en-US" sz="2000" b="1" dirty="0" smtClean="0">
                <a:solidFill>
                  <a:srgbClr val="3030D4"/>
                </a:solidFill>
              </a:rPr>
              <a:t>Technology strength,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Extensive pre-release testing, accelerated life testing, 4 corner testing, etc.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Impressive thermal derating, most modules up to 80degC &amp; NC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Fast design-in, fast time to market; Getting it right on the first pass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Wide temp range, -40 to 85deg,  “-D” -40 to 105degC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Power Good signal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Over Temperature Protection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3030D4"/>
                </a:solidFill>
              </a:rPr>
              <a:t>Over Current Protection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srgbClr val="3030D4"/>
                </a:solidFill>
              </a:rPr>
              <a:t>Compensation tuning on all modules, </a:t>
            </a:r>
            <a:r>
              <a:rPr lang="en-US" sz="2400" b="1" dirty="0" smtClean="0">
                <a:solidFill>
                  <a:srgbClr val="3030D4"/>
                </a:solidFill>
              </a:rPr>
              <a:t>Tunable Loop™</a:t>
            </a:r>
            <a:endParaRPr lang="en-US" sz="2400" b="1" dirty="0">
              <a:solidFill>
                <a:srgbClr val="3030D4"/>
              </a:solidFill>
            </a:endParaRPr>
          </a:p>
          <a:p>
            <a:pPr lvl="1"/>
            <a:endParaRPr lang="en-US" sz="2000" dirty="0" smtClean="0">
              <a:solidFill>
                <a:srgbClr val="3030D4"/>
              </a:solidFill>
            </a:endParaRPr>
          </a:p>
          <a:p>
            <a:pPr lvl="1"/>
            <a:endParaRPr lang="en-US" sz="1100" dirty="0" smtClean="0">
              <a:solidFill>
                <a:srgbClr val="3030D4"/>
              </a:solidFill>
            </a:endParaRPr>
          </a:p>
          <a:p>
            <a:endParaRPr lang="en-US" sz="900" dirty="0" smtClean="0">
              <a:solidFill>
                <a:srgbClr val="3030D4"/>
              </a:solidFill>
            </a:endParaRPr>
          </a:p>
          <a:p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3030D4"/>
              </a:solidFill>
            </a:endParaRPr>
          </a:p>
          <a:p>
            <a:pPr marL="457200" indent="-457200">
              <a:buAutoNum type="arabicPeriod"/>
            </a:pPr>
            <a:endParaRPr lang="en-US" sz="900" dirty="0">
              <a:solidFill>
                <a:srgbClr val="3030D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1476" y="5868536"/>
            <a:ext cx="902524" cy="98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06878" y="842269"/>
            <a:ext cx="9417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u="sng" dirty="0"/>
              <a:t>“Risk mitigation </a:t>
            </a:r>
            <a:r>
              <a:rPr lang="en-US" i="1" dirty="0"/>
              <a:t>through </a:t>
            </a:r>
            <a:r>
              <a:rPr lang="en-US" i="1" dirty="0" smtClean="0"/>
              <a:t>optimum configuration, simulations </a:t>
            </a:r>
            <a:r>
              <a:rPr lang="en-US" i="1" dirty="0"/>
              <a:t>and digital telemetry”.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9985" y="831272"/>
            <a:ext cx="1438894" cy="55022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63584" y="1375559"/>
            <a:ext cx="6428510" cy="70460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9"/>
    </mc:Choice>
    <mc:Fallback xmlns="">
      <p:transition spd="slow" advTm="4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0" name="Rectangle 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8586" y="435935"/>
            <a:ext cx="7846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Budget Issue:  1.0V issue..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1600" dirty="0" smtClean="0"/>
              <a:t>Requirement: 1.0V, +/-5% total regulation window.  Includes set point accuracy, noise, ripple and a 50% step load transient response.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48586" y="5645888"/>
            <a:ext cx="7731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The Tunable Loop™ easily addresses very challenging Transient Response issues.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5" y="1513153"/>
            <a:ext cx="8256487" cy="416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2"/>
    </mc:Choice>
    <mc:Fallback xmlns="">
      <p:transition spd="slow" advTm="5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 txBox="1">
            <a:spLocks/>
          </p:cNvSpPr>
          <p:nvPr/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DAA7B1-AEAF-4D56-BC0F-C0C470801684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8, 2013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09550"/>
            <a:ext cx="8229600" cy="476250"/>
          </a:xfrm>
        </p:spPr>
        <p:txBody>
          <a:bodyPr/>
          <a:lstStyle/>
          <a:p>
            <a:r>
              <a:rPr lang="en-US" dirty="0"/>
              <a:t>Concept of the Tunable </a:t>
            </a:r>
            <a:r>
              <a:rPr lang="en-US" dirty="0" smtClean="0"/>
              <a:t>Loop™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534" t="681" r="801" b="1021"/>
          <a:stretch>
            <a:fillRect/>
          </a:stretch>
        </p:blipFill>
        <p:spPr bwMode="auto">
          <a:xfrm>
            <a:off x="205172" y="1052513"/>
            <a:ext cx="6413116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432167" y="2668370"/>
            <a:ext cx="1131888" cy="1511300"/>
          </a:xfrm>
          <a:prstGeom prst="ellipse">
            <a:avLst/>
          </a:prstGeom>
          <a:solidFill>
            <a:srgbClr val="FF6600">
              <a:alpha val="10001"/>
            </a:srgbClr>
          </a:solidFill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6608763" y="3179763"/>
            <a:ext cx="434975" cy="106362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82432" y="2668370"/>
            <a:ext cx="2057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990033"/>
                </a:solidFill>
              </a:rPr>
              <a:t>External Components can be added to re-shape the control loop</a:t>
            </a:r>
            <a:endParaRPr lang="en-US" sz="2000" dirty="0">
              <a:solidFill>
                <a:srgbClr val="990033"/>
              </a:solidFill>
              <a:sym typeface="Symbol" pitchFamily="18" charset="2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019800" y="5029200"/>
            <a:ext cx="3124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990033"/>
                </a:solidFill>
              </a:rPr>
              <a:t>CTune</a:t>
            </a:r>
            <a:r>
              <a:rPr lang="en-US" sz="1800" b="1" dirty="0">
                <a:solidFill>
                  <a:srgbClr val="990033"/>
                </a:solidFill>
              </a:rPr>
              <a:t> and </a:t>
            </a:r>
            <a:r>
              <a:rPr lang="en-US" sz="1800" b="1" dirty="0" err="1">
                <a:solidFill>
                  <a:srgbClr val="990033"/>
                </a:solidFill>
              </a:rPr>
              <a:t>RTune</a:t>
            </a:r>
            <a:r>
              <a:rPr lang="en-US" sz="1800" b="1" dirty="0">
                <a:solidFill>
                  <a:srgbClr val="990033"/>
                </a:solidFill>
              </a:rPr>
              <a:t> influence the </a:t>
            </a:r>
            <a:r>
              <a:rPr lang="en-US" sz="1800" b="1" dirty="0" smtClean="0">
                <a:solidFill>
                  <a:srgbClr val="990033"/>
                </a:solidFill>
              </a:rPr>
              <a:t>modules </a:t>
            </a:r>
            <a:r>
              <a:rPr lang="en-US" sz="1800" b="1" dirty="0">
                <a:solidFill>
                  <a:srgbClr val="990033"/>
                </a:solidFill>
              </a:rPr>
              <a:t>voltage control loop</a:t>
            </a:r>
            <a:endParaRPr lang="en-US" sz="1800" b="1" dirty="0">
              <a:solidFill>
                <a:srgbClr val="990033"/>
              </a:solidFill>
              <a:sym typeface="Symbol" pitchFamily="18" charset="2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5435600" y="2389188"/>
            <a:ext cx="1044575" cy="360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335713" y="2162175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accent2"/>
                </a:solidFill>
              </a:rPr>
              <a:t>V</a:t>
            </a:r>
            <a:r>
              <a:rPr lang="en-US" sz="1800" baseline="-25000" dirty="0">
                <a:solidFill>
                  <a:schemeClr val="accent2"/>
                </a:solidFill>
              </a:rPr>
              <a:t>out</a:t>
            </a:r>
            <a:r>
              <a:rPr lang="en-US" sz="1800" dirty="0">
                <a:solidFill>
                  <a:schemeClr val="accent2"/>
                </a:solidFill>
              </a:rPr>
              <a:t> or SENSE+ pins</a:t>
            </a:r>
            <a:endParaRPr lang="en-US" sz="1800" dirty="0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 flipV="1">
            <a:off x="5575300" y="4131467"/>
            <a:ext cx="992188" cy="381001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583363" y="4329113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TRIM pin</a:t>
            </a:r>
            <a:endParaRPr lang="en-US" sz="1800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88963" y="1166813"/>
            <a:ext cx="4662487" cy="4897437"/>
          </a:xfrm>
          <a:prstGeom prst="rect">
            <a:avLst/>
          </a:prstGeom>
          <a:solidFill>
            <a:srgbClr val="00CCFF">
              <a:alpha val="5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19666" y="5950424"/>
            <a:ext cx="1924334" cy="907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1"/>
    </mc:Choice>
    <mc:Fallback xmlns="">
      <p:transition spd="slow" advTm="2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9475" y="5943601"/>
            <a:ext cx="1064525" cy="928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5522" name="Picture 2"/>
          <p:cNvPicPr>
            <a:picLocks noChangeAspect="1" noChangeArrowheads="1"/>
          </p:cNvPicPr>
          <p:nvPr/>
        </p:nvPicPr>
        <p:blipFill>
          <a:blip r:embed="rId4">
            <a:lum bright="-7000" contras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8" y="245659"/>
            <a:ext cx="8920020" cy="574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718412"/>
            <a:ext cx="3603009" cy="33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32310" y="5679744"/>
            <a:ext cx="3111690" cy="33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6089177" y="2718178"/>
            <a:ext cx="5773004" cy="33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34"/>
    </mc:Choice>
    <mc:Fallback xmlns="">
      <p:transition spd="slow" advTm="7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 txBox="1">
            <a:spLocks/>
          </p:cNvSpPr>
          <p:nvPr/>
        </p:nvSpPr>
        <p:spPr>
          <a:xfrm>
            <a:off x="457200" y="6495396"/>
            <a:ext cx="2133600" cy="3206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2916-6323-4FD6-BFD4-997AA202B6AD}" type="datetime4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8, 2013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9900" y="1012607"/>
            <a:ext cx="82296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A10"/>
              </a:buClr>
              <a:buSzPct val="150000"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High Current Design (</a:t>
            </a:r>
            <a:r>
              <a:rPr lang="en-US" sz="2000" b="1" kern="0" dirty="0" smtClean="0">
                <a:latin typeface="Century Gothic"/>
                <a:ea typeface="ＭＳ Ｐゴシック" charset="-128"/>
                <a:cs typeface="Century Gothic"/>
              </a:rPr>
              <a:t>MDT040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A10"/>
              </a:buClr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pitchFamily="-109" charset="-128"/>
                <a:cs typeface="Century Gothic"/>
              </a:rPr>
              <a:t>12V to 1.5V @ 40A, 20A step Load, need to meet 3% Vout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pitchFamily="-109" charset="-128"/>
              <a:cs typeface="Century Gothic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6792723" y="2398059"/>
            <a:ext cx="1992313" cy="1573213"/>
            <a:chOff x="6162" y="5326"/>
            <a:chExt cx="3401" cy="2697"/>
          </a:xfrm>
        </p:grpSpPr>
        <p:pic>
          <p:nvPicPr>
            <p:cNvPr id="64" name="Picture 8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6551" y="5476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9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131" y="5476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10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711" y="5476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11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8291" y="5476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12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8871" y="5476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13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6551" y="6404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14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131" y="6404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5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711" y="6404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16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8291" y="6404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17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8871" y="6404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18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6551" y="7332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19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131" y="7332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20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711" y="7332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21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8291" y="7332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22" descr="TPC_C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8871" y="7332"/>
              <a:ext cx="84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9" name="Group 23"/>
            <p:cNvGrpSpPr>
              <a:grpSpLocks/>
            </p:cNvGrpSpPr>
            <p:nvPr/>
          </p:nvGrpSpPr>
          <p:grpSpPr bwMode="auto">
            <a:xfrm>
              <a:off x="6162" y="5639"/>
              <a:ext cx="181" cy="362"/>
              <a:chOff x="3830" y="3110"/>
              <a:chExt cx="181" cy="362"/>
            </a:xfrm>
          </p:grpSpPr>
          <p:sp>
            <p:nvSpPr>
              <p:cNvPr id="116" name="Rectangle 24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Rectangle 25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Rectangle 26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" name="Group 27"/>
            <p:cNvGrpSpPr>
              <a:grpSpLocks/>
            </p:cNvGrpSpPr>
            <p:nvPr/>
          </p:nvGrpSpPr>
          <p:grpSpPr bwMode="auto">
            <a:xfrm>
              <a:off x="6411" y="5640"/>
              <a:ext cx="181" cy="362"/>
              <a:chOff x="3830" y="3110"/>
              <a:chExt cx="181" cy="362"/>
            </a:xfrm>
          </p:grpSpPr>
          <p:sp>
            <p:nvSpPr>
              <p:cNvPr id="113" name="Rectangle 28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29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Rectangle 30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" name="Group 31"/>
            <p:cNvGrpSpPr>
              <a:grpSpLocks/>
            </p:cNvGrpSpPr>
            <p:nvPr/>
          </p:nvGrpSpPr>
          <p:grpSpPr bwMode="auto">
            <a:xfrm>
              <a:off x="6162" y="6090"/>
              <a:ext cx="181" cy="362"/>
              <a:chOff x="3830" y="3110"/>
              <a:chExt cx="181" cy="362"/>
            </a:xfrm>
          </p:grpSpPr>
          <p:sp>
            <p:nvSpPr>
              <p:cNvPr id="110" name="Rectangle 32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Rectangle 33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34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" name="Group 35"/>
            <p:cNvGrpSpPr>
              <a:grpSpLocks/>
            </p:cNvGrpSpPr>
            <p:nvPr/>
          </p:nvGrpSpPr>
          <p:grpSpPr bwMode="auto">
            <a:xfrm>
              <a:off x="6411" y="6091"/>
              <a:ext cx="181" cy="362"/>
              <a:chOff x="3830" y="3110"/>
              <a:chExt cx="181" cy="362"/>
            </a:xfrm>
          </p:grpSpPr>
          <p:sp>
            <p:nvSpPr>
              <p:cNvPr id="107" name="Rectangle 36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Rectangle 37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Rectangle 38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39"/>
            <p:cNvGrpSpPr>
              <a:grpSpLocks/>
            </p:cNvGrpSpPr>
            <p:nvPr/>
          </p:nvGrpSpPr>
          <p:grpSpPr bwMode="auto">
            <a:xfrm>
              <a:off x="6162" y="6543"/>
              <a:ext cx="181" cy="362"/>
              <a:chOff x="3830" y="3110"/>
              <a:chExt cx="181" cy="362"/>
            </a:xfrm>
          </p:grpSpPr>
          <p:sp>
            <p:nvSpPr>
              <p:cNvPr id="104" name="Rectangle 40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Rectangle 41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Rectangle 42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4" name="Group 43"/>
            <p:cNvGrpSpPr>
              <a:grpSpLocks/>
            </p:cNvGrpSpPr>
            <p:nvPr/>
          </p:nvGrpSpPr>
          <p:grpSpPr bwMode="auto">
            <a:xfrm>
              <a:off x="6411" y="6544"/>
              <a:ext cx="181" cy="362"/>
              <a:chOff x="3830" y="3110"/>
              <a:chExt cx="181" cy="362"/>
            </a:xfrm>
          </p:grpSpPr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45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Rectangle 46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" name="Group 47"/>
            <p:cNvGrpSpPr>
              <a:grpSpLocks/>
            </p:cNvGrpSpPr>
            <p:nvPr/>
          </p:nvGrpSpPr>
          <p:grpSpPr bwMode="auto">
            <a:xfrm>
              <a:off x="6162" y="6998"/>
              <a:ext cx="181" cy="362"/>
              <a:chOff x="3830" y="3110"/>
              <a:chExt cx="181" cy="362"/>
            </a:xfrm>
          </p:grpSpPr>
          <p:sp>
            <p:nvSpPr>
              <p:cNvPr id="98" name="Rectangle 48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Rectangle 49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Rectangle 50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6" name="Group 51"/>
            <p:cNvGrpSpPr>
              <a:grpSpLocks/>
            </p:cNvGrpSpPr>
            <p:nvPr/>
          </p:nvGrpSpPr>
          <p:grpSpPr bwMode="auto">
            <a:xfrm>
              <a:off x="6411" y="6999"/>
              <a:ext cx="181" cy="362"/>
              <a:chOff x="3830" y="3110"/>
              <a:chExt cx="181" cy="362"/>
            </a:xfrm>
          </p:grpSpPr>
          <p:sp>
            <p:nvSpPr>
              <p:cNvPr id="95" name="Rectangle 52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Rectangle 53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Rectangle 54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" name="Group 55"/>
            <p:cNvGrpSpPr>
              <a:grpSpLocks/>
            </p:cNvGrpSpPr>
            <p:nvPr/>
          </p:nvGrpSpPr>
          <p:grpSpPr bwMode="auto">
            <a:xfrm>
              <a:off x="6162" y="7455"/>
              <a:ext cx="181" cy="362"/>
              <a:chOff x="3830" y="3110"/>
              <a:chExt cx="181" cy="362"/>
            </a:xfrm>
          </p:grpSpPr>
          <p:sp>
            <p:nvSpPr>
              <p:cNvPr id="92" name="Rectangle 56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Rectangle 57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Rectangle 58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59"/>
            <p:cNvGrpSpPr>
              <a:grpSpLocks/>
            </p:cNvGrpSpPr>
            <p:nvPr/>
          </p:nvGrpSpPr>
          <p:grpSpPr bwMode="auto">
            <a:xfrm>
              <a:off x="6411" y="7456"/>
              <a:ext cx="181" cy="362"/>
              <a:chOff x="3830" y="3110"/>
              <a:chExt cx="181" cy="362"/>
            </a:xfrm>
          </p:grpSpPr>
          <p:sp>
            <p:nvSpPr>
              <p:cNvPr id="89" name="Rectangle 60"/>
              <p:cNvSpPr>
                <a:spLocks noChangeArrowheads="1"/>
              </p:cNvSpPr>
              <p:nvPr/>
            </p:nvSpPr>
            <p:spPr bwMode="auto">
              <a:xfrm rot="10800000">
                <a:off x="3830" y="3110"/>
                <a:ext cx="181" cy="3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Rectangle 61"/>
              <p:cNvSpPr>
                <a:spLocks noChangeArrowheads="1"/>
              </p:cNvSpPr>
              <p:nvPr/>
            </p:nvSpPr>
            <p:spPr bwMode="auto">
              <a:xfrm>
                <a:off x="3833" y="311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Rectangle 62"/>
              <p:cNvSpPr>
                <a:spLocks noChangeArrowheads="1"/>
              </p:cNvSpPr>
              <p:nvPr/>
            </p:nvSpPr>
            <p:spPr bwMode="auto">
              <a:xfrm>
                <a:off x="3833" y="3380"/>
                <a:ext cx="174" cy="87"/>
              </a:xfrm>
              <a:prstGeom prst="rect">
                <a:avLst/>
              </a:prstGeom>
              <a:solidFill>
                <a:srgbClr val="969696"/>
              </a:solidFill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 Box 112"/>
          <p:cNvSpPr txBox="1">
            <a:spLocks noChangeArrowheads="1"/>
          </p:cNvSpPr>
          <p:nvPr/>
        </p:nvSpPr>
        <p:spPr bwMode="auto">
          <a:xfrm>
            <a:off x="5817490" y="1998390"/>
            <a:ext cx="3342293" cy="27184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Output Caps</a:t>
            </a:r>
            <a:r>
              <a:rPr lang="en-US" sz="1800" dirty="0">
                <a:solidFill>
                  <a:srgbClr val="800000"/>
                </a:solidFill>
              </a:rPr>
              <a:t>:  </a:t>
            </a:r>
            <a:r>
              <a:rPr lang="en-US" sz="1800" dirty="0" smtClean="0">
                <a:solidFill>
                  <a:srgbClr val="800000"/>
                </a:solidFill>
              </a:rPr>
              <a:t>without Tuning</a:t>
            </a:r>
            <a:endParaRPr lang="en-US" sz="1800" dirty="0"/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4335518" y="5088652"/>
            <a:ext cx="12454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990033"/>
                </a:solidFill>
              </a:rPr>
              <a:t>MDT040 Module </a:t>
            </a:r>
            <a:endParaRPr lang="en-US" sz="1800" b="1" dirty="0">
              <a:solidFill>
                <a:srgbClr val="990033"/>
              </a:solidFill>
            </a:endParaRPr>
          </a:p>
        </p:txBody>
      </p:sp>
      <p:sp>
        <p:nvSpPr>
          <p:cNvPr id="121" name="Rectangle 118"/>
          <p:cNvSpPr>
            <a:spLocks noGrp="1" noChangeArrowheads="1"/>
          </p:cNvSpPr>
          <p:nvPr>
            <p:ph type="title"/>
          </p:nvPr>
        </p:nvSpPr>
        <p:spPr>
          <a:xfrm>
            <a:off x="157660" y="177652"/>
            <a:ext cx="8229600" cy="476250"/>
          </a:xfrm>
          <a:noFill/>
          <a:ln/>
        </p:spPr>
        <p:txBody>
          <a:bodyPr/>
          <a:lstStyle/>
          <a:p>
            <a:r>
              <a:rPr lang="en-US" sz="3200" dirty="0"/>
              <a:t>Example </a:t>
            </a:r>
            <a:r>
              <a:rPr lang="en-US" sz="3200" dirty="0" smtClean="0"/>
              <a:t>Design </a:t>
            </a:r>
            <a:r>
              <a:rPr lang="en-US" sz="3200" dirty="0"/>
              <a:t>with &amp; without Tunable </a:t>
            </a:r>
            <a:r>
              <a:rPr lang="en-US" sz="3200" dirty="0" smtClean="0"/>
              <a:t>Loop™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97" y="3110341"/>
            <a:ext cx="31051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" name="Rectangle 183"/>
          <p:cNvSpPr/>
          <p:nvPr/>
        </p:nvSpPr>
        <p:spPr>
          <a:xfrm>
            <a:off x="8466092" y="2280750"/>
            <a:ext cx="662142" cy="1834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 Box 112"/>
          <p:cNvSpPr txBox="1">
            <a:spLocks noChangeArrowheads="1"/>
          </p:cNvSpPr>
          <p:nvPr/>
        </p:nvSpPr>
        <p:spPr bwMode="auto">
          <a:xfrm>
            <a:off x="6321986" y="4515619"/>
            <a:ext cx="2816775" cy="2613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800" dirty="0" smtClean="0">
                <a:solidFill>
                  <a:srgbClr val="800000"/>
                </a:solidFill>
              </a:rPr>
              <a:t>Output Caps</a:t>
            </a:r>
            <a:r>
              <a:rPr lang="en-US" sz="1800" dirty="0">
                <a:solidFill>
                  <a:srgbClr val="800000"/>
                </a:solidFill>
              </a:rPr>
              <a:t>:  </a:t>
            </a:r>
            <a:r>
              <a:rPr lang="en-US" sz="1800" dirty="0" smtClean="0">
                <a:solidFill>
                  <a:srgbClr val="800000"/>
                </a:solidFill>
              </a:rPr>
              <a:t>with Tuning</a:t>
            </a:r>
            <a:endParaRPr lang="en-US" sz="1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9653" y="1986968"/>
            <a:ext cx="3780195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58750" indent="-158750">
              <a:lnSpc>
                <a:spcPts val="3000"/>
              </a:lnSpc>
              <a:buFontTx/>
              <a:buChar char="•"/>
            </a:pPr>
            <a:r>
              <a:rPr lang="en-US" sz="1800" b="1" dirty="0"/>
              <a:t>No Tunable Loop</a:t>
            </a:r>
          </a:p>
          <a:p>
            <a:pPr marL="346075" lvl="1" indent="-185738">
              <a:buFontTx/>
              <a:buChar char="–"/>
            </a:pPr>
            <a:r>
              <a:rPr lang="en-US" sz="1600" b="1" dirty="0" smtClean="0">
                <a:solidFill>
                  <a:srgbClr val="000000"/>
                </a:solidFill>
              </a:rPr>
              <a:t>12 </a:t>
            </a:r>
            <a:r>
              <a:rPr lang="en-US" sz="1600" b="1" dirty="0">
                <a:solidFill>
                  <a:srgbClr val="000000"/>
                </a:solidFill>
              </a:rPr>
              <a:t>x 330</a:t>
            </a:r>
            <a:r>
              <a:rPr lang="en-US" sz="1600" b="1" dirty="0">
                <a:solidFill>
                  <a:srgbClr val="000000"/>
                </a:solidFill>
                <a:sym typeface="Symbol" pitchFamily="18" charset="2"/>
              </a:rPr>
              <a:t></a:t>
            </a:r>
            <a:r>
              <a:rPr lang="en-US" sz="1600" b="1" dirty="0">
                <a:solidFill>
                  <a:srgbClr val="000000"/>
                </a:solidFill>
              </a:rPr>
              <a:t>F </a:t>
            </a:r>
            <a:r>
              <a:rPr lang="en-US" sz="1600" dirty="0">
                <a:solidFill>
                  <a:srgbClr val="000000"/>
                </a:solidFill>
              </a:rPr>
              <a:t>Sanyo </a:t>
            </a:r>
            <a:r>
              <a:rPr lang="en-US" sz="1600" dirty="0" smtClean="0">
                <a:solidFill>
                  <a:srgbClr val="000000"/>
                </a:solidFill>
              </a:rPr>
              <a:t>2R5TPC330M</a:t>
            </a:r>
          </a:p>
          <a:p>
            <a:pPr marL="346075" lvl="1" indent="-185738">
              <a:buFontTx/>
              <a:buChar char="–"/>
            </a:pPr>
            <a:r>
              <a:rPr lang="en-US" sz="1600" b="1" dirty="0" smtClean="0">
                <a:solidFill>
                  <a:srgbClr val="000000"/>
                </a:solidFill>
                <a:sym typeface="Symbol" pitchFamily="18" charset="2"/>
              </a:rPr>
              <a:t>10 </a:t>
            </a:r>
            <a:r>
              <a:rPr lang="en-US" sz="1600" b="1" dirty="0">
                <a:solidFill>
                  <a:srgbClr val="000000"/>
                </a:solidFill>
                <a:sym typeface="Symbol" pitchFamily="18" charset="2"/>
              </a:rPr>
              <a:t>x 47</a:t>
            </a:r>
            <a:r>
              <a:rPr lang="en-US" sz="1600" b="1" dirty="0">
                <a:solidFill>
                  <a:srgbClr val="000000"/>
                </a:solidFill>
              </a:rPr>
              <a:t>F </a:t>
            </a:r>
            <a:r>
              <a:rPr lang="en-US" sz="1600" dirty="0">
                <a:solidFill>
                  <a:srgbClr val="000000"/>
                </a:solidFill>
              </a:rPr>
              <a:t>ceramic (1206 size) </a:t>
            </a:r>
            <a:endParaRPr lang="en-US" sz="1600" dirty="0">
              <a:solidFill>
                <a:srgbClr val="000000"/>
              </a:solidFill>
              <a:sym typeface="Symbol" pitchFamily="18" charset="2"/>
            </a:endParaRPr>
          </a:p>
          <a:p>
            <a:pPr marL="160337" lvl="1">
              <a:lnSpc>
                <a:spcPts val="3000"/>
              </a:lnSpc>
            </a:pPr>
            <a:endParaRPr lang="en-US" sz="1800" dirty="0">
              <a:solidFill>
                <a:srgbClr val="000000"/>
              </a:solidFill>
              <a:sym typeface="Symbol" pitchFamily="18" charset="2"/>
            </a:endParaRPr>
          </a:p>
          <a:p>
            <a:pPr marL="158750" indent="-158750">
              <a:lnSpc>
                <a:spcPts val="3000"/>
              </a:lnSpc>
              <a:buFontTx/>
              <a:buChar char="•"/>
            </a:pPr>
            <a:r>
              <a:rPr lang="en-US" sz="1800" b="1" dirty="0">
                <a:sym typeface="Symbol" pitchFamily="18" charset="2"/>
              </a:rPr>
              <a:t>With Tunable Loop</a:t>
            </a:r>
          </a:p>
          <a:p>
            <a:pPr marL="346075" lvl="1" indent="-185738">
              <a:buFontTx/>
              <a:buChar char="–"/>
            </a:pPr>
            <a:r>
              <a:rPr lang="en-US" sz="1600" b="1" dirty="0">
                <a:solidFill>
                  <a:srgbClr val="000000"/>
                </a:solidFill>
                <a:sym typeface="Symbol" pitchFamily="18" charset="2"/>
              </a:rPr>
              <a:t>7</a:t>
            </a:r>
            <a:r>
              <a:rPr lang="en-US" sz="1600" b="1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sz="1600" b="1" dirty="0">
                <a:solidFill>
                  <a:srgbClr val="000000"/>
                </a:solidFill>
                <a:sym typeface="Symbol" pitchFamily="18" charset="2"/>
              </a:rPr>
              <a:t>x 47</a:t>
            </a:r>
            <a:r>
              <a:rPr lang="en-US" sz="1600" b="1" dirty="0">
                <a:solidFill>
                  <a:srgbClr val="000000"/>
                </a:solidFill>
              </a:rPr>
              <a:t>F </a:t>
            </a:r>
            <a:r>
              <a:rPr lang="en-US" sz="1600" dirty="0">
                <a:solidFill>
                  <a:srgbClr val="000000"/>
                </a:solidFill>
              </a:rPr>
              <a:t>ceramic (1206 size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346075" lvl="1" indent="-185738">
              <a:buFontTx/>
              <a:buChar char="–"/>
            </a:pPr>
            <a:r>
              <a:rPr lang="en-US" sz="1600" b="1" dirty="0" smtClean="0">
                <a:solidFill>
                  <a:srgbClr val="000000"/>
                </a:solidFill>
              </a:rPr>
              <a:t>4 x 330uf </a:t>
            </a:r>
            <a:r>
              <a:rPr lang="en-US" sz="1600" dirty="0">
                <a:solidFill>
                  <a:srgbClr val="000000"/>
                </a:solidFill>
              </a:rPr>
              <a:t>Sanyo 2R5TPC330M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413" y="6094413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10" y="4810604"/>
            <a:ext cx="1295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64"/>
    </mc:Choice>
    <mc:Fallback xmlns="">
      <p:transition spd="slow" advTm="5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GE Colour Palette">
      <a:dk1>
        <a:srgbClr val="1E4191"/>
      </a:dk1>
      <a:lt1>
        <a:srgbClr val="FFFFFF"/>
      </a:lt1>
      <a:dk2>
        <a:srgbClr val="FF6600"/>
      </a:dk2>
      <a:lt2>
        <a:srgbClr val="EE3324"/>
      </a:lt2>
      <a:accent1>
        <a:srgbClr val="711371"/>
      </a:accent1>
      <a:accent2>
        <a:srgbClr val="28B9F5"/>
      </a:accent2>
      <a:accent3>
        <a:srgbClr val="00AA50"/>
      </a:accent3>
      <a:accent4>
        <a:srgbClr val="CD0078"/>
      </a:accent4>
      <a:accent5>
        <a:srgbClr val="76B900"/>
      </a:accent5>
      <a:accent6>
        <a:srgbClr val="EBD70A"/>
      </a:accent6>
      <a:hlink>
        <a:srgbClr val="EE3324"/>
      </a:hlink>
      <a:folHlink>
        <a:srgbClr val="EE3324"/>
      </a:folHlink>
    </a:clrScheme>
    <a:fontScheme name="GE Fonts">
      <a:majorFont>
        <a:latin typeface="GE Inspira Pitch"/>
        <a:ea typeface=""/>
        <a:cs typeface=""/>
      </a:majorFont>
      <a:minorFont>
        <a:latin typeface="GE Inspira Pi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4880"/>
      </a:dk2>
      <a:lt2>
        <a:srgbClr val="CECECE"/>
      </a:lt2>
      <a:accent1>
        <a:srgbClr val="004880"/>
      </a:accent1>
      <a:accent2>
        <a:srgbClr val="B3D7E8"/>
      </a:accent2>
      <a:accent3>
        <a:srgbClr val="FFFFFF"/>
      </a:accent3>
      <a:accent4>
        <a:srgbClr val="000000"/>
      </a:accent4>
      <a:accent5>
        <a:srgbClr val="AAB1C0"/>
      </a:accent5>
      <a:accent6>
        <a:srgbClr val="A2C3D2"/>
      </a:accent6>
      <a:hlink>
        <a:srgbClr val="094CAD"/>
      </a:hlink>
      <a:folHlink>
        <a:srgbClr val="4393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4880"/>
      </a:dk2>
      <a:lt2>
        <a:srgbClr val="CECECE"/>
      </a:lt2>
      <a:accent1>
        <a:srgbClr val="004880"/>
      </a:accent1>
      <a:accent2>
        <a:srgbClr val="B3D7E8"/>
      </a:accent2>
      <a:accent3>
        <a:srgbClr val="FFFFFF"/>
      </a:accent3>
      <a:accent4>
        <a:srgbClr val="000000"/>
      </a:accent4>
      <a:accent5>
        <a:srgbClr val="AAB1C0"/>
      </a:accent5>
      <a:accent6>
        <a:srgbClr val="A2C3D2"/>
      </a:accent6>
      <a:hlink>
        <a:srgbClr val="094CAD"/>
      </a:hlink>
      <a:folHlink>
        <a:srgbClr val="4393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31689</TotalTime>
  <Words>1091</Words>
  <Application>Microsoft Office PowerPoint</Application>
  <PresentationFormat>On-screen Show (4:3)</PresentationFormat>
  <Paragraphs>316</Paragraphs>
  <Slides>28</Slides>
  <Notes>13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blank</vt:lpstr>
      <vt:lpstr>Non-Isolated Products “Risk mitigation through optimum configuration,   simulations and digital telemetry”.      September 12, 2013</vt:lpstr>
      <vt:lpstr>Total Solution Provider</vt:lpstr>
      <vt:lpstr>DLynx™, Non-Isolated solutions</vt:lpstr>
      <vt:lpstr>GE Critical Power, DLynx™ POL modules </vt:lpstr>
      <vt:lpstr>GE Critical Power, DLynx™ POL modules </vt:lpstr>
      <vt:lpstr>PowerPoint Presentation</vt:lpstr>
      <vt:lpstr>Concept of the Tunable Loop™</vt:lpstr>
      <vt:lpstr>PowerPoint Presentation</vt:lpstr>
      <vt:lpstr>Example Design with &amp; without Tunable Loop™</vt:lpstr>
      <vt:lpstr>Dlynx™, Risk Mitigation with new  “Power Module Wizard Web Tool”</vt:lpstr>
      <vt:lpstr>New  Web-Tools, introduction.. The Login Screen…</vt:lpstr>
      <vt:lpstr>New Web-Tools, introduction..</vt:lpstr>
      <vt:lpstr>New Web-Tools, introduction..</vt:lpstr>
      <vt:lpstr>New Web-Tools, introduction..</vt:lpstr>
      <vt:lpstr>New Web-Tools, introduction..   (Stability Analysis)</vt:lpstr>
      <vt:lpstr>New Web-Tools, introduction..   (Load Transient)</vt:lpstr>
      <vt:lpstr>New Web-Tools, introduction..     (Output Ripple)</vt:lpstr>
      <vt:lpstr>New Web-Tools, introduction..       (Efficiency)</vt:lpstr>
      <vt:lpstr>Summary Report</vt:lpstr>
      <vt:lpstr>Offline Simulation</vt:lpstr>
      <vt:lpstr>GE Digital Power Insight™</vt:lpstr>
      <vt:lpstr>DLynx™, Risk Mitigation…</vt:lpstr>
      <vt:lpstr>Background, review of “Classic-GUI”  </vt:lpstr>
      <vt:lpstr>NEW   Pro – GUI…</vt:lpstr>
      <vt:lpstr>NEW   Pro – GUI…  Plotting</vt:lpstr>
      <vt:lpstr>GE Non-Isolated POL Roadmap</vt:lpstr>
      <vt:lpstr>PowerPoint Presentation</vt:lpstr>
      <vt:lpstr>PowerPoint Presentation</vt:lpstr>
    </vt:vector>
  </TitlesOfParts>
  <Company>GE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Office 2010 PowerPoint template</dc:title>
  <dc:creator>JC Elliott</dc:creator>
  <cp:keywords>September 22, 2004 – Version 1.1</cp:keywords>
  <dc:description>General Electric Company 2004</dc:description>
  <cp:lastModifiedBy>Jami Payment</cp:lastModifiedBy>
  <cp:revision>404</cp:revision>
  <cp:lastPrinted>2013-02-15T03:54:18Z</cp:lastPrinted>
  <dcterms:created xsi:type="dcterms:W3CDTF">2012-06-06T21:44:04Z</dcterms:created>
  <dcterms:modified xsi:type="dcterms:W3CDTF">2013-10-08T18:15:46Z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alette">
    <vt:lpwstr>GE Template</vt:lpwstr>
  </property>
  <property fmtid="{D5CDD505-2E9C-101B-9397-08002B2CF9AE}" pid="3" name="WizKit Template Type">
    <vt:lpwstr>Onscreen</vt:lpwstr>
  </property>
  <property fmtid="{D5CDD505-2E9C-101B-9397-08002B2CF9AE}" pid="4" name="WizKit Template Version">
    <vt:i4>4</vt:i4>
  </property>
  <property fmtid="{D5CDD505-2E9C-101B-9397-08002B2CF9AE}" pid="5" name="TB4 template version">
    <vt:r8>4</vt:r8>
  </property>
  <property fmtid="{D5CDD505-2E9C-101B-9397-08002B2CF9AE}" pid="6" name="TB4 template type">
    <vt:lpwstr>onscreen</vt:lpwstr>
  </property>
</Properties>
</file>